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3" r:id="rId3"/>
    <p:sldId id="274" r:id="rId4"/>
    <p:sldId id="275" r:id="rId5"/>
    <p:sldId id="276" r:id="rId6"/>
    <p:sldId id="277" r:id="rId7"/>
    <p:sldId id="278" r:id="rId8"/>
    <p:sldId id="279" r:id="rId9"/>
    <p:sldId id="280" r:id="rId10"/>
    <p:sldId id="281" r:id="rId11"/>
    <p:sldId id="282"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1" d="100"/>
          <a:sy n="81" d="100"/>
        </p:scale>
        <p:origin x="-30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CE75E1-FF1C-4DFD-8421-999689F632AE}" type="datetimeFigureOut">
              <a:rPr lang="en-AU" smtClean="0"/>
              <a:t>4/02/2020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A983A48-E526-4C98-98FC-E905E6091D05}" type="slidenum">
              <a:rPr lang="en-AU" smtClean="0"/>
              <a:t>‹#›</a:t>
            </a:fld>
            <a:endParaRPr lang="en-AU"/>
          </a:p>
        </p:txBody>
      </p:sp>
    </p:spTree>
    <p:extLst>
      <p:ext uri="{BB962C8B-B14F-4D97-AF65-F5344CB8AC3E}">
        <p14:creationId xmlns:p14="http://schemas.microsoft.com/office/powerpoint/2010/main" val="317336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7CE75E1-FF1C-4DFD-8421-999689F632AE}" type="datetimeFigureOut">
              <a:rPr lang="en-AU" smtClean="0"/>
              <a:t>4/02/2020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A983A48-E526-4C98-98FC-E905E6091D05}" type="slidenum">
              <a:rPr lang="en-AU" smtClean="0"/>
              <a:t>‹#›</a:t>
            </a:fld>
            <a:endParaRPr lang="en-AU"/>
          </a:p>
        </p:txBody>
      </p:sp>
    </p:spTree>
    <p:extLst>
      <p:ext uri="{BB962C8B-B14F-4D97-AF65-F5344CB8AC3E}">
        <p14:creationId xmlns:p14="http://schemas.microsoft.com/office/powerpoint/2010/main" val="2363012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7CE75E1-FF1C-4DFD-8421-999689F632AE}" type="datetimeFigureOut">
              <a:rPr lang="en-AU" smtClean="0"/>
              <a:t>4/02/2020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A983A48-E526-4C98-98FC-E905E6091D05}"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42940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7CE75E1-FF1C-4DFD-8421-999689F632AE}" type="datetimeFigureOut">
              <a:rPr lang="en-AU" smtClean="0"/>
              <a:t>4/02/2020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A983A48-E526-4C98-98FC-E905E6091D05}" type="slidenum">
              <a:rPr lang="en-AU" smtClean="0"/>
              <a:t>‹#›</a:t>
            </a:fld>
            <a:endParaRPr lang="en-AU"/>
          </a:p>
        </p:txBody>
      </p:sp>
    </p:spTree>
    <p:extLst>
      <p:ext uri="{BB962C8B-B14F-4D97-AF65-F5344CB8AC3E}">
        <p14:creationId xmlns:p14="http://schemas.microsoft.com/office/powerpoint/2010/main" val="3508469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7CE75E1-FF1C-4DFD-8421-999689F632AE}" type="datetimeFigureOut">
              <a:rPr lang="en-AU" smtClean="0"/>
              <a:t>4/02/2020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A983A48-E526-4C98-98FC-E905E6091D05}"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48950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7CE75E1-FF1C-4DFD-8421-999689F632AE}" type="datetimeFigureOut">
              <a:rPr lang="en-AU" smtClean="0"/>
              <a:t>4/02/2020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A983A48-E526-4C98-98FC-E905E6091D05}" type="slidenum">
              <a:rPr lang="en-AU" smtClean="0"/>
              <a:t>‹#›</a:t>
            </a:fld>
            <a:endParaRPr lang="en-AU"/>
          </a:p>
        </p:txBody>
      </p:sp>
    </p:spTree>
    <p:extLst>
      <p:ext uri="{BB962C8B-B14F-4D97-AF65-F5344CB8AC3E}">
        <p14:creationId xmlns:p14="http://schemas.microsoft.com/office/powerpoint/2010/main" val="37778567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CE75E1-FF1C-4DFD-8421-999689F632AE}" type="datetimeFigureOut">
              <a:rPr lang="en-AU" smtClean="0"/>
              <a:t>4/02/2020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A983A48-E526-4C98-98FC-E905E6091D05}" type="slidenum">
              <a:rPr lang="en-AU" smtClean="0"/>
              <a:t>‹#›</a:t>
            </a:fld>
            <a:endParaRPr lang="en-AU"/>
          </a:p>
        </p:txBody>
      </p:sp>
    </p:spTree>
    <p:extLst>
      <p:ext uri="{BB962C8B-B14F-4D97-AF65-F5344CB8AC3E}">
        <p14:creationId xmlns:p14="http://schemas.microsoft.com/office/powerpoint/2010/main" val="3591445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CE75E1-FF1C-4DFD-8421-999689F632AE}" type="datetimeFigureOut">
              <a:rPr lang="en-AU" smtClean="0"/>
              <a:t>4/02/2020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A983A48-E526-4C98-98FC-E905E6091D05}" type="slidenum">
              <a:rPr lang="en-AU" smtClean="0"/>
              <a:t>‹#›</a:t>
            </a:fld>
            <a:endParaRPr lang="en-AU"/>
          </a:p>
        </p:txBody>
      </p:sp>
    </p:spTree>
    <p:extLst>
      <p:ext uri="{BB962C8B-B14F-4D97-AF65-F5344CB8AC3E}">
        <p14:creationId xmlns:p14="http://schemas.microsoft.com/office/powerpoint/2010/main" val="1917285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CE75E1-FF1C-4DFD-8421-999689F632AE}" type="datetimeFigureOut">
              <a:rPr lang="en-AU" smtClean="0"/>
              <a:t>4/02/2020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A983A48-E526-4C98-98FC-E905E6091D05}" type="slidenum">
              <a:rPr lang="en-AU" smtClean="0"/>
              <a:t>‹#›</a:t>
            </a:fld>
            <a:endParaRPr lang="en-AU"/>
          </a:p>
        </p:txBody>
      </p:sp>
    </p:spTree>
    <p:extLst>
      <p:ext uri="{BB962C8B-B14F-4D97-AF65-F5344CB8AC3E}">
        <p14:creationId xmlns:p14="http://schemas.microsoft.com/office/powerpoint/2010/main" val="4199663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7CE75E1-FF1C-4DFD-8421-999689F632AE}" type="datetimeFigureOut">
              <a:rPr lang="en-AU" smtClean="0"/>
              <a:t>4/02/2020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A983A48-E526-4C98-98FC-E905E6091D05}" type="slidenum">
              <a:rPr lang="en-AU" smtClean="0"/>
              <a:t>‹#›</a:t>
            </a:fld>
            <a:endParaRPr lang="en-AU"/>
          </a:p>
        </p:txBody>
      </p:sp>
    </p:spTree>
    <p:extLst>
      <p:ext uri="{BB962C8B-B14F-4D97-AF65-F5344CB8AC3E}">
        <p14:creationId xmlns:p14="http://schemas.microsoft.com/office/powerpoint/2010/main" val="2649953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CE75E1-FF1C-4DFD-8421-999689F632AE}" type="datetimeFigureOut">
              <a:rPr lang="en-AU" smtClean="0"/>
              <a:t>4/02/2020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A983A48-E526-4C98-98FC-E905E6091D05}" type="slidenum">
              <a:rPr lang="en-AU" smtClean="0"/>
              <a:t>‹#›</a:t>
            </a:fld>
            <a:endParaRPr lang="en-AU"/>
          </a:p>
        </p:txBody>
      </p:sp>
    </p:spTree>
    <p:extLst>
      <p:ext uri="{BB962C8B-B14F-4D97-AF65-F5344CB8AC3E}">
        <p14:creationId xmlns:p14="http://schemas.microsoft.com/office/powerpoint/2010/main" val="374766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CE75E1-FF1C-4DFD-8421-999689F632AE}" type="datetimeFigureOut">
              <a:rPr lang="en-AU" smtClean="0"/>
              <a:t>4/02/2020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A983A48-E526-4C98-98FC-E905E6091D05}" type="slidenum">
              <a:rPr lang="en-AU" smtClean="0"/>
              <a:t>‹#›</a:t>
            </a:fld>
            <a:endParaRPr lang="en-AU"/>
          </a:p>
        </p:txBody>
      </p:sp>
    </p:spTree>
    <p:extLst>
      <p:ext uri="{BB962C8B-B14F-4D97-AF65-F5344CB8AC3E}">
        <p14:creationId xmlns:p14="http://schemas.microsoft.com/office/powerpoint/2010/main" val="1505827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7CE75E1-FF1C-4DFD-8421-999689F632AE}" type="datetimeFigureOut">
              <a:rPr lang="en-AU" smtClean="0"/>
              <a:t>4/02/2020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A983A48-E526-4C98-98FC-E905E6091D05}" type="slidenum">
              <a:rPr lang="en-AU" smtClean="0"/>
              <a:t>‹#›</a:t>
            </a:fld>
            <a:endParaRPr lang="en-AU"/>
          </a:p>
        </p:txBody>
      </p:sp>
    </p:spTree>
    <p:extLst>
      <p:ext uri="{BB962C8B-B14F-4D97-AF65-F5344CB8AC3E}">
        <p14:creationId xmlns:p14="http://schemas.microsoft.com/office/powerpoint/2010/main" val="2432277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E75E1-FF1C-4DFD-8421-999689F632AE}" type="datetimeFigureOut">
              <a:rPr lang="en-AU" smtClean="0"/>
              <a:t>4/02/2020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A983A48-E526-4C98-98FC-E905E6091D05}" type="slidenum">
              <a:rPr lang="en-AU" smtClean="0"/>
              <a:t>‹#›</a:t>
            </a:fld>
            <a:endParaRPr lang="en-AU"/>
          </a:p>
        </p:txBody>
      </p:sp>
    </p:spTree>
    <p:extLst>
      <p:ext uri="{BB962C8B-B14F-4D97-AF65-F5344CB8AC3E}">
        <p14:creationId xmlns:p14="http://schemas.microsoft.com/office/powerpoint/2010/main" val="3276525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CE75E1-FF1C-4DFD-8421-999689F632AE}" type="datetimeFigureOut">
              <a:rPr lang="en-AU" smtClean="0"/>
              <a:t>4/02/2020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A983A48-E526-4C98-98FC-E905E6091D05}" type="slidenum">
              <a:rPr lang="en-AU" smtClean="0"/>
              <a:t>‹#›</a:t>
            </a:fld>
            <a:endParaRPr lang="en-AU"/>
          </a:p>
        </p:txBody>
      </p:sp>
    </p:spTree>
    <p:extLst>
      <p:ext uri="{BB962C8B-B14F-4D97-AF65-F5344CB8AC3E}">
        <p14:creationId xmlns:p14="http://schemas.microsoft.com/office/powerpoint/2010/main" val="1018586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7CE75E1-FF1C-4DFD-8421-999689F632AE}" type="datetimeFigureOut">
              <a:rPr lang="en-AU" smtClean="0"/>
              <a:t>4/02/2020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A983A48-E526-4C98-98FC-E905E6091D05}" type="slidenum">
              <a:rPr lang="en-AU" smtClean="0"/>
              <a:t>‹#›</a:t>
            </a:fld>
            <a:endParaRPr lang="en-AU"/>
          </a:p>
        </p:txBody>
      </p:sp>
    </p:spTree>
    <p:extLst>
      <p:ext uri="{BB962C8B-B14F-4D97-AF65-F5344CB8AC3E}">
        <p14:creationId xmlns:p14="http://schemas.microsoft.com/office/powerpoint/2010/main" val="309442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CE75E1-FF1C-4DFD-8421-999689F632AE}" type="datetimeFigureOut">
              <a:rPr lang="en-AU" smtClean="0"/>
              <a:t>4/02/2020</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A983A48-E526-4C98-98FC-E905E6091D05}" type="slidenum">
              <a:rPr lang="en-AU" smtClean="0"/>
              <a:t>‹#›</a:t>
            </a:fld>
            <a:endParaRPr lang="en-AU"/>
          </a:p>
        </p:txBody>
      </p:sp>
    </p:spTree>
    <p:extLst>
      <p:ext uri="{BB962C8B-B14F-4D97-AF65-F5344CB8AC3E}">
        <p14:creationId xmlns:p14="http://schemas.microsoft.com/office/powerpoint/2010/main" val="3244236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394" y="1634513"/>
            <a:ext cx="9163249" cy="1646302"/>
          </a:xfrm>
        </p:spPr>
        <p:txBody>
          <a:bodyPr/>
          <a:lstStyle/>
          <a:p>
            <a:pPr algn="ctr"/>
            <a:r>
              <a:rPr lang="en-US" sz="4400" b="1" dirty="0">
                <a:latin typeface="Arial" panose="020B0604020202020204" pitchFamily="34" charset="0"/>
                <a:cs typeface="Arial" panose="020B0604020202020204" pitchFamily="34" charset="0"/>
              </a:rPr>
              <a:t>CHẾ ĐỘ DINH DƯỠNG CHO TRẺ </a:t>
            </a:r>
            <a:r>
              <a:rPr lang="en-US" sz="4400" b="1" dirty="0" smtClean="0">
                <a:latin typeface="Arial" panose="020B0604020202020204" pitchFamily="34" charset="0"/>
                <a:cs typeface="Arial" panose="020B0604020202020204" pitchFamily="34" charset="0"/>
              </a:rPr>
              <a:t>EM VIÊM </a:t>
            </a:r>
            <a:r>
              <a:rPr lang="en-US" sz="4400" b="1" dirty="0">
                <a:latin typeface="Arial" panose="020B0604020202020204" pitchFamily="34" charset="0"/>
                <a:cs typeface="Arial" panose="020B0604020202020204" pitchFamily="34" charset="0"/>
              </a:rPr>
              <a:t>ĐƯỜNG </a:t>
            </a:r>
            <a:r>
              <a:rPr lang="en-US" sz="4400" b="1" dirty="0" smtClean="0">
                <a:latin typeface="Arial" panose="020B0604020202020204" pitchFamily="34" charset="0"/>
                <a:cs typeface="Arial" panose="020B0604020202020204" pitchFamily="34" charset="0"/>
              </a:rPr>
              <a:t>HÔ HẤP </a:t>
            </a:r>
            <a:r>
              <a:rPr lang="en-US" sz="4400" b="1" dirty="0">
                <a:latin typeface="Arial" panose="020B0604020202020204" pitchFamily="34" charset="0"/>
                <a:cs typeface="Arial" panose="020B0604020202020204" pitchFamily="34" charset="0"/>
              </a:rPr>
              <a:t>VÀ TIÊU CHẢY</a:t>
            </a:r>
            <a:endParaRPr lang="en-US" sz="44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lnSpcReduction="10000"/>
          </a:bodyPr>
          <a:lstStyle/>
          <a:p>
            <a:r>
              <a:rPr lang="nb-NO" b="1" i="1" dirty="0">
                <a:latin typeface="Arial" panose="020B0604020202020204" pitchFamily="34" charset="0"/>
                <a:cs typeface="Arial" panose="020B0604020202020204" pitchFamily="34" charset="0"/>
              </a:rPr>
              <a:t>PGS.TS. BS. Bùi Thị </a:t>
            </a:r>
            <a:r>
              <a:rPr lang="nb-NO" b="1" i="1" dirty="0" smtClean="0">
                <a:latin typeface="Arial" panose="020B0604020202020204" pitchFamily="34" charset="0"/>
                <a:cs typeface="Arial" panose="020B0604020202020204" pitchFamily="34" charset="0"/>
              </a:rPr>
              <a:t>Nhung</a:t>
            </a:r>
          </a:p>
          <a:p>
            <a:r>
              <a:rPr lang="nb-NO" b="1" i="1" dirty="0" smtClean="0">
                <a:latin typeface="Arial" panose="020B0604020202020204" pitchFamily="34" charset="0"/>
                <a:cs typeface="Arial" panose="020B0604020202020204" pitchFamily="34" charset="0"/>
              </a:rPr>
              <a:t>Trưởng Khoa Dinh dưỡng học đường và Ngành nghề</a:t>
            </a:r>
          </a:p>
          <a:p>
            <a:r>
              <a:rPr lang="nb-NO" b="1" i="1" dirty="0" smtClean="0">
                <a:latin typeface="Arial" panose="020B0604020202020204" pitchFamily="34" charset="0"/>
                <a:cs typeface="Arial" panose="020B0604020202020204" pitchFamily="34" charset="0"/>
              </a:rPr>
              <a:t>Viện Dinh dưỡng- Bộ Y tế</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0013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Cách </a:t>
            </a:r>
            <a:r>
              <a:rPr lang="en-US" b="1" i="1" dirty="0"/>
              <a:t>chăm sóc khi trẻ bị tiêu chảy</a:t>
            </a:r>
            <a:endParaRPr lang="en-US" dirty="0"/>
          </a:p>
        </p:txBody>
      </p:sp>
      <p:sp>
        <p:nvSpPr>
          <p:cNvPr id="3" name="Content Placeholder 2"/>
          <p:cNvSpPr>
            <a:spLocks noGrp="1"/>
          </p:cNvSpPr>
          <p:nvPr>
            <p:ph idx="1"/>
          </p:nvPr>
        </p:nvSpPr>
        <p:spPr>
          <a:xfrm>
            <a:off x="677334" y="1588169"/>
            <a:ext cx="8596668" cy="4453194"/>
          </a:xfrm>
        </p:spPr>
        <p:txBody>
          <a:bodyPr>
            <a:noAutofit/>
          </a:bodyPr>
          <a:lstStyle/>
          <a:p>
            <a:pPr marL="0" indent="0">
              <a:buNone/>
            </a:pPr>
            <a:r>
              <a:rPr lang="en-US" sz="2800" i="1" dirty="0"/>
              <a:t>a) </a:t>
            </a:r>
            <a:r>
              <a:rPr lang="en-US" sz="2800" i="1" dirty="0" err="1"/>
              <a:t>Nguyên</a:t>
            </a:r>
            <a:r>
              <a:rPr lang="en-US" sz="2800" i="1" dirty="0"/>
              <a:t> </a:t>
            </a:r>
            <a:r>
              <a:rPr lang="en-US" sz="2800" i="1" dirty="0" err="1"/>
              <a:t>tắc</a:t>
            </a:r>
            <a:r>
              <a:rPr lang="en-US" sz="2800" i="1" dirty="0"/>
              <a:t> </a:t>
            </a:r>
            <a:r>
              <a:rPr lang="en-US" sz="2800" i="1" dirty="0" err="1"/>
              <a:t>chung</a:t>
            </a:r>
            <a:endParaRPr lang="en-US" sz="2800" dirty="0"/>
          </a:p>
          <a:p>
            <a:r>
              <a:rPr lang="en-US" sz="2800" dirty="0"/>
              <a:t>− Cho </a:t>
            </a:r>
            <a:r>
              <a:rPr lang="en-US" sz="2800" dirty="0" err="1"/>
              <a:t>uống</a:t>
            </a:r>
            <a:r>
              <a:rPr lang="en-US" sz="2800" dirty="0"/>
              <a:t> </a:t>
            </a:r>
            <a:r>
              <a:rPr lang="en-US" sz="2800" dirty="0" err="1"/>
              <a:t>nhiều</a:t>
            </a:r>
            <a:r>
              <a:rPr lang="en-US" sz="2800" dirty="0"/>
              <a:t> </a:t>
            </a:r>
            <a:r>
              <a:rPr lang="en-US" sz="2800" dirty="0" err="1"/>
              <a:t>hơn</a:t>
            </a:r>
            <a:r>
              <a:rPr lang="en-US" sz="2800" dirty="0"/>
              <a:t> </a:t>
            </a:r>
            <a:r>
              <a:rPr lang="en-US" sz="2800" dirty="0" err="1"/>
              <a:t>bình</a:t>
            </a:r>
            <a:r>
              <a:rPr lang="en-US" sz="2800" dirty="0"/>
              <a:t> </a:t>
            </a:r>
            <a:r>
              <a:rPr lang="en-US" sz="2800" dirty="0" err="1"/>
              <a:t>thường</a:t>
            </a:r>
            <a:r>
              <a:rPr lang="en-US" sz="2800" dirty="0"/>
              <a:t>, </a:t>
            </a:r>
            <a:r>
              <a:rPr lang="en-US" sz="2800" dirty="0" err="1"/>
              <a:t>cho</a:t>
            </a:r>
            <a:r>
              <a:rPr lang="en-US" sz="2800" dirty="0"/>
              <a:t> </a:t>
            </a:r>
            <a:r>
              <a:rPr lang="en-US" sz="2800" dirty="0" err="1"/>
              <a:t>trẻ</a:t>
            </a:r>
            <a:r>
              <a:rPr lang="en-US" sz="2800" dirty="0"/>
              <a:t> </a:t>
            </a:r>
            <a:r>
              <a:rPr lang="en-US" sz="2800" dirty="0" err="1"/>
              <a:t>uống</a:t>
            </a:r>
            <a:r>
              <a:rPr lang="en-US" sz="2800" dirty="0"/>
              <a:t> </a:t>
            </a:r>
            <a:r>
              <a:rPr lang="en-US" sz="2800" dirty="0" err="1"/>
              <a:t>khi</a:t>
            </a:r>
            <a:r>
              <a:rPr lang="en-US" sz="2800" dirty="0"/>
              <a:t> </a:t>
            </a:r>
            <a:r>
              <a:rPr lang="en-US" sz="2800" dirty="0" err="1"/>
              <a:t>nào</a:t>
            </a:r>
            <a:r>
              <a:rPr lang="en-US" sz="2800" dirty="0"/>
              <a:t> </a:t>
            </a:r>
            <a:r>
              <a:rPr lang="en-US" sz="2800" dirty="0" err="1"/>
              <a:t>trẻ</a:t>
            </a:r>
            <a:r>
              <a:rPr lang="en-US" sz="2800" dirty="0"/>
              <a:t> </a:t>
            </a:r>
            <a:r>
              <a:rPr lang="en-US" sz="2800" dirty="0" err="1"/>
              <a:t>muốn</a:t>
            </a:r>
            <a:r>
              <a:rPr lang="en-US" sz="2800" dirty="0"/>
              <a:t> </a:t>
            </a:r>
            <a:r>
              <a:rPr lang="en-US" sz="2800" dirty="0" err="1"/>
              <a:t>và</a:t>
            </a:r>
            <a:r>
              <a:rPr lang="en-US" sz="2800" dirty="0"/>
              <a:t> </a:t>
            </a:r>
            <a:r>
              <a:rPr lang="en-US" sz="2800" dirty="0" err="1"/>
              <a:t>tiếp</a:t>
            </a:r>
            <a:r>
              <a:rPr lang="en-US" sz="2800" dirty="0"/>
              <a:t> </a:t>
            </a:r>
            <a:r>
              <a:rPr lang="en-US" sz="2800" dirty="0" err="1"/>
              <a:t>tục</a:t>
            </a:r>
            <a:r>
              <a:rPr lang="en-US" sz="2800" dirty="0"/>
              <a:t> </a:t>
            </a:r>
            <a:r>
              <a:rPr lang="en-US" sz="2800" dirty="0" err="1"/>
              <a:t>bù</a:t>
            </a:r>
            <a:r>
              <a:rPr lang="en-US" sz="2800" dirty="0"/>
              <a:t> </a:t>
            </a:r>
            <a:r>
              <a:rPr lang="en-US" sz="2800" dirty="0" err="1"/>
              <a:t>dịch</a:t>
            </a:r>
            <a:r>
              <a:rPr lang="en-US" sz="2800" dirty="0"/>
              <a:t> </a:t>
            </a:r>
            <a:r>
              <a:rPr lang="en-US" sz="2800" dirty="0" err="1"/>
              <a:t>bằng</a:t>
            </a:r>
            <a:r>
              <a:rPr lang="en-US" sz="2800" dirty="0"/>
              <a:t> </a:t>
            </a:r>
            <a:r>
              <a:rPr lang="en-US" sz="2800" dirty="0" err="1"/>
              <a:t>đường</a:t>
            </a:r>
            <a:r>
              <a:rPr lang="en-US" sz="2800" dirty="0"/>
              <a:t> </a:t>
            </a:r>
            <a:r>
              <a:rPr lang="en-US" sz="2800" dirty="0" err="1"/>
              <a:t>uống</a:t>
            </a:r>
            <a:r>
              <a:rPr lang="en-US" sz="2800" dirty="0"/>
              <a:t> </a:t>
            </a:r>
            <a:r>
              <a:rPr lang="en-US" sz="2800" dirty="0" err="1"/>
              <a:t>cho</a:t>
            </a:r>
            <a:r>
              <a:rPr lang="en-US" sz="2800" dirty="0"/>
              <a:t> </a:t>
            </a:r>
            <a:r>
              <a:rPr lang="en-US" sz="2800" dirty="0" err="1"/>
              <a:t>đến</a:t>
            </a:r>
            <a:r>
              <a:rPr lang="en-US" sz="2800" dirty="0"/>
              <a:t> </a:t>
            </a:r>
            <a:r>
              <a:rPr lang="en-US" sz="2800" dirty="0" err="1"/>
              <a:t>khi</a:t>
            </a:r>
            <a:r>
              <a:rPr lang="en-US" sz="2800" dirty="0"/>
              <a:t> </a:t>
            </a:r>
            <a:r>
              <a:rPr lang="en-US" sz="2800" dirty="0" err="1"/>
              <a:t>trẻ</a:t>
            </a:r>
            <a:r>
              <a:rPr lang="en-US" sz="2800" dirty="0"/>
              <a:t> </a:t>
            </a:r>
            <a:r>
              <a:rPr lang="en-US" sz="2800" dirty="0" err="1"/>
              <a:t>hết</a:t>
            </a:r>
            <a:r>
              <a:rPr lang="en-US" sz="2800" dirty="0"/>
              <a:t> </a:t>
            </a:r>
            <a:r>
              <a:rPr lang="en-US" sz="2800" dirty="0" err="1"/>
              <a:t>tiêu</a:t>
            </a:r>
            <a:r>
              <a:rPr lang="en-US" sz="2800" dirty="0"/>
              <a:t> </a:t>
            </a:r>
            <a:r>
              <a:rPr lang="en-US" sz="2800" dirty="0" err="1"/>
              <a:t>chảy</a:t>
            </a:r>
            <a:r>
              <a:rPr lang="en-US" sz="2800" dirty="0"/>
              <a:t>.</a:t>
            </a:r>
          </a:p>
          <a:p>
            <a:r>
              <a:rPr lang="en-US" sz="2800" dirty="0"/>
              <a:t>− </a:t>
            </a:r>
            <a:r>
              <a:rPr lang="en-US" sz="2800" dirty="0" err="1"/>
              <a:t>Đối</a:t>
            </a:r>
            <a:r>
              <a:rPr lang="en-US" sz="2800" dirty="0"/>
              <a:t> </a:t>
            </a:r>
            <a:r>
              <a:rPr lang="en-US" sz="2800" dirty="0" err="1"/>
              <a:t>với</a:t>
            </a:r>
            <a:r>
              <a:rPr lang="en-US" sz="2800" dirty="0"/>
              <a:t> </a:t>
            </a:r>
            <a:r>
              <a:rPr lang="en-US" sz="2800" dirty="0" err="1"/>
              <a:t>trẻ</a:t>
            </a:r>
            <a:r>
              <a:rPr lang="en-US" sz="2800" dirty="0"/>
              <a:t> </a:t>
            </a:r>
            <a:r>
              <a:rPr lang="en-US" sz="2800" dirty="0" err="1"/>
              <a:t>nhỏ</a:t>
            </a:r>
            <a:r>
              <a:rPr lang="en-US" sz="2800" dirty="0"/>
              <a:t> </a:t>
            </a:r>
            <a:r>
              <a:rPr lang="en-US" sz="2800" dirty="0" err="1"/>
              <a:t>dưới</a:t>
            </a:r>
            <a:r>
              <a:rPr lang="en-US" sz="2800" dirty="0"/>
              <a:t> 2 </a:t>
            </a:r>
            <a:r>
              <a:rPr lang="en-US" sz="2800" dirty="0" err="1"/>
              <a:t>tuổi</a:t>
            </a:r>
            <a:r>
              <a:rPr lang="en-US" sz="2800" dirty="0"/>
              <a:t> </a:t>
            </a:r>
            <a:r>
              <a:rPr lang="en-US" sz="2800" dirty="0" err="1"/>
              <a:t>chưa</a:t>
            </a:r>
            <a:r>
              <a:rPr lang="en-US" sz="2800" dirty="0"/>
              <a:t> </a:t>
            </a:r>
            <a:r>
              <a:rPr lang="en-US" sz="2800" dirty="0" err="1"/>
              <a:t>tự</a:t>
            </a:r>
            <a:r>
              <a:rPr lang="en-US" sz="2800" dirty="0"/>
              <a:t> </a:t>
            </a:r>
            <a:r>
              <a:rPr lang="en-US" sz="2800" dirty="0" err="1"/>
              <a:t>đòi</a:t>
            </a:r>
            <a:r>
              <a:rPr lang="en-US" sz="2800" dirty="0"/>
              <a:t> </a:t>
            </a:r>
            <a:r>
              <a:rPr lang="en-US" sz="2800" dirty="0" err="1"/>
              <a:t>uống</a:t>
            </a:r>
            <a:r>
              <a:rPr lang="en-US" sz="2800" dirty="0"/>
              <a:t> </a:t>
            </a:r>
            <a:r>
              <a:rPr lang="en-US" sz="2800" dirty="0" err="1"/>
              <a:t>nước</a:t>
            </a:r>
            <a:r>
              <a:rPr lang="en-US" sz="2800" dirty="0"/>
              <a:t> </a:t>
            </a:r>
            <a:r>
              <a:rPr lang="en-US" sz="2800" dirty="0" err="1"/>
              <a:t>được</a:t>
            </a:r>
            <a:r>
              <a:rPr lang="en-US" sz="2800" dirty="0"/>
              <a:t>, </a:t>
            </a:r>
            <a:r>
              <a:rPr lang="en-US" sz="2800" dirty="0" err="1"/>
              <a:t>cần</a:t>
            </a:r>
            <a:r>
              <a:rPr lang="en-US" sz="2800" dirty="0"/>
              <a:t> </a:t>
            </a:r>
            <a:r>
              <a:rPr lang="en-US" sz="2800" dirty="0" err="1"/>
              <a:t>phải</a:t>
            </a:r>
            <a:r>
              <a:rPr lang="en-US" sz="2800" dirty="0"/>
              <a:t> </a:t>
            </a:r>
            <a:r>
              <a:rPr lang="en-US" sz="2800" dirty="0" err="1"/>
              <a:t>cho</a:t>
            </a:r>
            <a:r>
              <a:rPr lang="en-US" sz="2800" dirty="0"/>
              <a:t> </a:t>
            </a:r>
            <a:r>
              <a:rPr lang="en-US" sz="2800" dirty="0" err="1"/>
              <a:t>trẻ</a:t>
            </a:r>
            <a:r>
              <a:rPr lang="en-US" sz="2800" dirty="0"/>
              <a:t> </a:t>
            </a:r>
            <a:r>
              <a:rPr lang="en-US" sz="2800" dirty="0" err="1"/>
              <a:t>uống</a:t>
            </a:r>
            <a:r>
              <a:rPr lang="en-US" sz="2800" dirty="0"/>
              <a:t> </a:t>
            </a:r>
            <a:r>
              <a:rPr lang="en-US" sz="2800" dirty="0" err="1"/>
              <a:t>nước</a:t>
            </a:r>
            <a:r>
              <a:rPr lang="en-US" sz="2800" dirty="0"/>
              <a:t> </a:t>
            </a:r>
            <a:r>
              <a:rPr lang="en-US" sz="2800" dirty="0" err="1"/>
              <a:t>để</a:t>
            </a:r>
            <a:r>
              <a:rPr lang="en-US" sz="2800" dirty="0"/>
              <a:t> </a:t>
            </a:r>
            <a:r>
              <a:rPr lang="en-US" sz="2800" dirty="0" err="1"/>
              <a:t>đánh</a:t>
            </a:r>
            <a:r>
              <a:rPr lang="en-US" sz="2800" dirty="0"/>
              <a:t> </a:t>
            </a:r>
            <a:r>
              <a:rPr lang="en-US" sz="2800" dirty="0" err="1"/>
              <a:t>giá</a:t>
            </a:r>
            <a:r>
              <a:rPr lang="en-US" sz="2800" dirty="0"/>
              <a:t> </a:t>
            </a:r>
            <a:r>
              <a:rPr lang="en-US" sz="2800" dirty="0" err="1"/>
              <a:t>xem</a:t>
            </a:r>
            <a:r>
              <a:rPr lang="en-US" sz="2800" dirty="0"/>
              <a:t> </a:t>
            </a:r>
            <a:r>
              <a:rPr lang="en-US" sz="2800" dirty="0" err="1"/>
              <a:t>trẻ</a:t>
            </a:r>
            <a:r>
              <a:rPr lang="en-US" sz="2800" dirty="0"/>
              <a:t> </a:t>
            </a:r>
            <a:r>
              <a:rPr lang="en-US" sz="2800" dirty="0" err="1"/>
              <a:t>có</a:t>
            </a:r>
            <a:r>
              <a:rPr lang="en-US" sz="2800" dirty="0"/>
              <a:t> </a:t>
            </a:r>
            <a:r>
              <a:rPr lang="en-US" sz="2800" dirty="0" err="1"/>
              <a:t>khát</a:t>
            </a:r>
            <a:r>
              <a:rPr lang="en-US" sz="2800" dirty="0"/>
              <a:t> </a:t>
            </a:r>
            <a:r>
              <a:rPr lang="en-US" sz="2800" dirty="0" err="1"/>
              <a:t>và</a:t>
            </a:r>
            <a:r>
              <a:rPr lang="en-US" sz="2800" dirty="0"/>
              <a:t> </a:t>
            </a:r>
            <a:r>
              <a:rPr lang="en-US" sz="2800" dirty="0" err="1"/>
              <a:t>muốn</a:t>
            </a:r>
            <a:r>
              <a:rPr lang="en-US" sz="2800" dirty="0"/>
              <a:t> </a:t>
            </a:r>
            <a:r>
              <a:rPr lang="en-US" sz="2800" dirty="0" err="1"/>
              <a:t>uống</a:t>
            </a:r>
            <a:r>
              <a:rPr lang="en-US" sz="2800" dirty="0"/>
              <a:t> </a:t>
            </a:r>
            <a:r>
              <a:rPr lang="en-US" sz="2800" dirty="0" err="1"/>
              <a:t>nước</a:t>
            </a:r>
            <a:r>
              <a:rPr lang="en-US" sz="2800" dirty="0"/>
              <a:t> </a:t>
            </a:r>
            <a:r>
              <a:rPr lang="en-US" sz="2800" dirty="0" err="1"/>
              <a:t>không</a:t>
            </a:r>
            <a:r>
              <a:rPr lang="en-US" sz="2800" dirty="0"/>
              <a:t>. </a:t>
            </a:r>
          </a:p>
          <a:p>
            <a:r>
              <a:rPr lang="en-US" sz="2800" dirty="0"/>
              <a:t>− </a:t>
            </a:r>
            <a:r>
              <a:rPr lang="en-US" sz="2800" dirty="0" err="1"/>
              <a:t>Đối</a:t>
            </a:r>
            <a:r>
              <a:rPr lang="en-US" sz="2800" dirty="0"/>
              <a:t> </a:t>
            </a:r>
            <a:r>
              <a:rPr lang="en-US" sz="2800" dirty="0" err="1"/>
              <a:t>với</a:t>
            </a:r>
            <a:r>
              <a:rPr lang="en-US" sz="2800" dirty="0"/>
              <a:t> </a:t>
            </a:r>
            <a:r>
              <a:rPr lang="en-US" sz="2800" dirty="0" err="1"/>
              <a:t>trẻ</a:t>
            </a:r>
            <a:r>
              <a:rPr lang="en-US" sz="2800" dirty="0"/>
              <a:t> </a:t>
            </a:r>
            <a:r>
              <a:rPr lang="en-US" sz="2800" dirty="0" err="1"/>
              <a:t>bị</a:t>
            </a:r>
            <a:r>
              <a:rPr lang="en-US" sz="2800" dirty="0"/>
              <a:t> </a:t>
            </a:r>
            <a:r>
              <a:rPr lang="en-US" sz="2800" dirty="0" err="1"/>
              <a:t>tiêu</a:t>
            </a:r>
            <a:r>
              <a:rPr lang="en-US" sz="2800" dirty="0"/>
              <a:t> </a:t>
            </a:r>
            <a:r>
              <a:rPr lang="en-US" sz="2800" dirty="0" err="1"/>
              <a:t>chảy</a:t>
            </a:r>
            <a:r>
              <a:rPr lang="en-US" sz="2800" dirty="0"/>
              <a:t> </a:t>
            </a:r>
            <a:r>
              <a:rPr lang="en-US" sz="2800" dirty="0" err="1"/>
              <a:t>kéo</a:t>
            </a:r>
            <a:r>
              <a:rPr lang="en-US" sz="2800" dirty="0"/>
              <a:t> </a:t>
            </a:r>
            <a:r>
              <a:rPr lang="en-US" sz="2800" dirty="0" err="1"/>
              <a:t>dài</a:t>
            </a:r>
            <a:r>
              <a:rPr lang="en-US" sz="2800" dirty="0"/>
              <a:t> </a:t>
            </a:r>
            <a:r>
              <a:rPr lang="en-US" sz="2800" dirty="0" err="1"/>
              <a:t>cần</a:t>
            </a:r>
            <a:r>
              <a:rPr lang="en-US" sz="2800" dirty="0"/>
              <a:t> </a:t>
            </a:r>
            <a:r>
              <a:rPr lang="en-US" sz="2800" dirty="0" err="1"/>
              <a:t>bổ</a:t>
            </a:r>
            <a:r>
              <a:rPr lang="en-US" sz="2800" dirty="0"/>
              <a:t> sung </a:t>
            </a:r>
            <a:r>
              <a:rPr lang="en-US" sz="2800" dirty="0" err="1"/>
              <a:t>ngay</a:t>
            </a:r>
            <a:r>
              <a:rPr lang="en-US" sz="2800" dirty="0"/>
              <a:t> </a:t>
            </a:r>
            <a:r>
              <a:rPr lang="en-US" sz="2800" dirty="0" err="1"/>
              <a:t>một</a:t>
            </a:r>
            <a:r>
              <a:rPr lang="en-US" sz="2800" dirty="0"/>
              <a:t> </a:t>
            </a:r>
            <a:r>
              <a:rPr lang="en-US" sz="2800" dirty="0" err="1"/>
              <a:t>liều</a:t>
            </a:r>
            <a:r>
              <a:rPr lang="en-US" sz="2800" dirty="0"/>
              <a:t> vitamin A </a:t>
            </a:r>
            <a:r>
              <a:rPr lang="en-US" sz="2800" dirty="0" err="1"/>
              <a:t>theo</a:t>
            </a:r>
            <a:r>
              <a:rPr lang="en-US" sz="2800" dirty="0"/>
              <a:t> </a:t>
            </a:r>
            <a:r>
              <a:rPr lang="en-US" sz="2800" dirty="0" err="1"/>
              <a:t>quy</a:t>
            </a:r>
            <a:r>
              <a:rPr lang="en-US" sz="2800" dirty="0"/>
              <a:t> </a:t>
            </a:r>
            <a:r>
              <a:rPr lang="en-US" sz="2800" dirty="0" err="1"/>
              <a:t>định</a:t>
            </a:r>
            <a:r>
              <a:rPr lang="en-US" sz="2800" dirty="0"/>
              <a:t>.</a:t>
            </a:r>
          </a:p>
        </p:txBody>
      </p:sp>
    </p:spTree>
    <p:extLst>
      <p:ext uri="{BB962C8B-B14F-4D97-AF65-F5344CB8AC3E}">
        <p14:creationId xmlns:p14="http://schemas.microsoft.com/office/powerpoint/2010/main" val="468588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57" y="301592"/>
            <a:ext cx="9111558" cy="1320800"/>
          </a:xfrm>
        </p:spPr>
        <p:txBody>
          <a:bodyPr>
            <a:normAutofit fontScale="90000"/>
          </a:bodyPr>
          <a:lstStyle/>
          <a:p>
            <a:r>
              <a:rPr lang="en-US" b="1" i="1" dirty="0">
                <a:latin typeface="Arial" panose="020B0604020202020204" pitchFamily="34" charset="0"/>
                <a:cs typeface="Arial" panose="020B0604020202020204" pitchFamily="34" charset="0"/>
              </a:rPr>
              <a:t>b) </a:t>
            </a:r>
            <a:r>
              <a:rPr lang="en-US" b="1" i="1" dirty="0" err="1">
                <a:latin typeface="Arial" panose="020B0604020202020204" pitchFamily="34" charset="0"/>
                <a:cs typeface="Arial" panose="020B0604020202020204" pitchFamily="34" charset="0"/>
              </a:rPr>
              <a:t>Các</a:t>
            </a:r>
            <a:r>
              <a:rPr lang="en-US" b="1" i="1" dirty="0">
                <a:latin typeface="Arial" panose="020B0604020202020204" pitchFamily="34" charset="0"/>
                <a:cs typeface="Arial" panose="020B0604020202020204" pitchFamily="34" charset="0"/>
              </a:rPr>
              <a:t> </a:t>
            </a:r>
            <a:r>
              <a:rPr lang="en-US" b="1" i="1" dirty="0" err="1">
                <a:latin typeface="Arial" panose="020B0604020202020204" pitchFamily="34" charset="0"/>
                <a:cs typeface="Arial" panose="020B0604020202020204" pitchFamily="34" charset="0"/>
              </a:rPr>
              <a:t>loại</a:t>
            </a:r>
            <a:r>
              <a:rPr lang="en-US" b="1" i="1" dirty="0">
                <a:latin typeface="Arial" panose="020B0604020202020204" pitchFamily="34" charset="0"/>
                <a:cs typeface="Arial" panose="020B0604020202020204" pitchFamily="34" charset="0"/>
              </a:rPr>
              <a:t> </a:t>
            </a:r>
            <a:r>
              <a:rPr lang="en-US" b="1" i="1" dirty="0" err="1">
                <a:latin typeface="Arial" panose="020B0604020202020204" pitchFamily="34" charset="0"/>
                <a:cs typeface="Arial" panose="020B0604020202020204" pitchFamily="34" charset="0"/>
              </a:rPr>
              <a:t>dịch</a:t>
            </a:r>
            <a:r>
              <a:rPr lang="en-US" b="1" i="1" dirty="0">
                <a:latin typeface="Arial" panose="020B0604020202020204" pitchFamily="34" charset="0"/>
                <a:cs typeface="Arial" panose="020B0604020202020204" pitchFamily="34" charset="0"/>
              </a:rPr>
              <a:t> </a:t>
            </a:r>
            <a:r>
              <a:rPr lang="en-US" b="1" i="1" dirty="0" err="1">
                <a:latin typeface="Arial" panose="020B0604020202020204" pitchFamily="34" charset="0"/>
                <a:cs typeface="Arial" panose="020B0604020202020204" pitchFamily="34" charset="0"/>
              </a:rPr>
              <a:t>dùng</a:t>
            </a:r>
            <a:r>
              <a:rPr lang="en-US" b="1" i="1" dirty="0">
                <a:latin typeface="Arial" panose="020B0604020202020204" pitchFamily="34" charset="0"/>
                <a:cs typeface="Arial" panose="020B0604020202020204" pitchFamily="34" charset="0"/>
              </a:rPr>
              <a:t> </a:t>
            </a:r>
            <a:r>
              <a:rPr lang="en-US" b="1" i="1" dirty="0" err="1">
                <a:latin typeface="Arial" panose="020B0604020202020204" pitchFamily="34" charset="0"/>
                <a:cs typeface="Arial" panose="020B0604020202020204" pitchFamily="34" charset="0"/>
              </a:rPr>
              <a:t>trong</a:t>
            </a:r>
            <a:r>
              <a:rPr lang="en-US" b="1" i="1" dirty="0">
                <a:latin typeface="Arial" panose="020B0604020202020204" pitchFamily="34" charset="0"/>
                <a:cs typeface="Arial" panose="020B0604020202020204" pitchFamily="34" charset="0"/>
              </a:rPr>
              <a:t> </a:t>
            </a:r>
            <a:r>
              <a:rPr lang="en-US" b="1" i="1" dirty="0" err="1">
                <a:latin typeface="Arial" panose="020B0604020202020204" pitchFamily="34" charset="0"/>
                <a:cs typeface="Arial" panose="020B0604020202020204" pitchFamily="34" charset="0"/>
              </a:rPr>
              <a:t>điều</a:t>
            </a:r>
            <a:r>
              <a:rPr lang="en-US" b="1" i="1" dirty="0">
                <a:latin typeface="Arial" panose="020B0604020202020204" pitchFamily="34" charset="0"/>
                <a:cs typeface="Arial" panose="020B0604020202020204" pitchFamily="34" charset="0"/>
              </a:rPr>
              <a:t> </a:t>
            </a:r>
            <a:r>
              <a:rPr lang="en-US" b="1" i="1" dirty="0" err="1">
                <a:latin typeface="Arial" panose="020B0604020202020204" pitchFamily="34" charset="0"/>
                <a:cs typeface="Arial" panose="020B0604020202020204" pitchFamily="34" charset="0"/>
              </a:rPr>
              <a:t>trị</a:t>
            </a:r>
            <a:r>
              <a:rPr lang="en-US" b="1" i="1" dirty="0">
                <a:latin typeface="Arial" panose="020B0604020202020204" pitchFamily="34" charset="0"/>
                <a:cs typeface="Arial" panose="020B0604020202020204" pitchFamily="34" charset="0"/>
              </a:rPr>
              <a:t> </a:t>
            </a:r>
            <a:r>
              <a:rPr lang="en-US" b="1" i="1" dirty="0" err="1">
                <a:latin typeface="Arial" panose="020B0604020202020204" pitchFamily="34" charset="0"/>
                <a:cs typeface="Arial" panose="020B0604020202020204" pitchFamily="34" charset="0"/>
              </a:rPr>
              <a:t>tiêu</a:t>
            </a:r>
            <a:r>
              <a:rPr lang="en-US" b="1" i="1" dirty="0">
                <a:latin typeface="Arial" panose="020B0604020202020204" pitchFamily="34" charset="0"/>
                <a:cs typeface="Arial" panose="020B0604020202020204" pitchFamily="34" charset="0"/>
              </a:rPr>
              <a:t> </a:t>
            </a:r>
            <a:r>
              <a:rPr lang="en-US" b="1" i="1" dirty="0" err="1">
                <a:latin typeface="Arial" panose="020B0604020202020204" pitchFamily="34" charset="0"/>
                <a:cs typeface="Arial" panose="020B0604020202020204" pitchFamily="34" charset="0"/>
              </a:rPr>
              <a:t>chảy</a:t>
            </a: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3" y="1193533"/>
            <a:ext cx="9275189" cy="5322770"/>
          </a:xfrm>
        </p:spPr>
        <p:txBody>
          <a:bodyPr>
            <a:noAutofit/>
          </a:bodyPr>
          <a:lstStyle/>
          <a:p>
            <a:pPr marL="0" indent="0">
              <a:buNone/>
            </a:pPr>
            <a:r>
              <a:rPr lang="en-US" sz="3200" dirty="0"/>
              <a:t>− </a:t>
            </a:r>
            <a:r>
              <a:rPr lang="en-US" sz="3200" dirty="0" err="1"/>
              <a:t>Oresol</a:t>
            </a:r>
            <a:r>
              <a:rPr lang="en-US" sz="3200" dirty="0"/>
              <a:t>: </a:t>
            </a:r>
            <a:r>
              <a:rPr lang="en-US" sz="3200" dirty="0" err="1"/>
              <a:t>Oresol</a:t>
            </a:r>
            <a:r>
              <a:rPr lang="en-US" sz="3200" dirty="0"/>
              <a:t> </a:t>
            </a:r>
            <a:r>
              <a:rPr lang="en-US" sz="3200" dirty="0" err="1"/>
              <a:t>được</a:t>
            </a:r>
            <a:r>
              <a:rPr lang="en-US" sz="3200" dirty="0"/>
              <a:t> </a:t>
            </a:r>
            <a:r>
              <a:rPr lang="en-US" sz="3200" dirty="0" err="1"/>
              <a:t>sử</a:t>
            </a:r>
            <a:r>
              <a:rPr lang="en-US" sz="3200" dirty="0"/>
              <a:t> </a:t>
            </a:r>
            <a:r>
              <a:rPr lang="en-US" sz="3200" dirty="0" err="1"/>
              <a:t>dụng</a:t>
            </a:r>
            <a:r>
              <a:rPr lang="en-US" sz="3200" dirty="0"/>
              <a:t> </a:t>
            </a:r>
            <a:r>
              <a:rPr lang="en-US" sz="3200" dirty="0" err="1"/>
              <a:t>để</a:t>
            </a:r>
            <a:r>
              <a:rPr lang="en-US" sz="3200" dirty="0"/>
              <a:t> </a:t>
            </a:r>
            <a:r>
              <a:rPr lang="en-US" sz="3200" dirty="0" err="1"/>
              <a:t>bù</a:t>
            </a:r>
            <a:r>
              <a:rPr lang="en-US" sz="3200" dirty="0"/>
              <a:t> </a:t>
            </a:r>
            <a:r>
              <a:rPr lang="en-US" sz="3200" dirty="0" err="1"/>
              <a:t>nước</a:t>
            </a:r>
            <a:r>
              <a:rPr lang="en-US" sz="3200" dirty="0"/>
              <a:t> </a:t>
            </a:r>
            <a:r>
              <a:rPr lang="en-US" sz="3200" dirty="0" err="1"/>
              <a:t>và</a:t>
            </a:r>
            <a:r>
              <a:rPr lang="en-US" sz="3200" dirty="0"/>
              <a:t> </a:t>
            </a:r>
            <a:r>
              <a:rPr lang="en-US" sz="3200" dirty="0" err="1"/>
              <a:t>điện</a:t>
            </a:r>
            <a:r>
              <a:rPr lang="en-US" sz="3200" dirty="0"/>
              <a:t> </a:t>
            </a:r>
            <a:r>
              <a:rPr lang="en-US" sz="3200" dirty="0" err="1"/>
              <a:t>giải</a:t>
            </a:r>
            <a:r>
              <a:rPr lang="en-US" sz="3200" dirty="0"/>
              <a:t> </a:t>
            </a:r>
            <a:r>
              <a:rPr lang="en-US" sz="3200" dirty="0" err="1"/>
              <a:t>cho</a:t>
            </a:r>
            <a:r>
              <a:rPr lang="en-US" sz="3200" dirty="0"/>
              <a:t> </a:t>
            </a:r>
            <a:r>
              <a:rPr lang="en-US" sz="3200" dirty="0" err="1"/>
              <a:t>cơ</a:t>
            </a:r>
            <a:r>
              <a:rPr lang="en-US" sz="3200" dirty="0"/>
              <a:t> </a:t>
            </a:r>
            <a:r>
              <a:rPr lang="en-US" sz="3200" dirty="0" err="1"/>
              <a:t>thể</a:t>
            </a:r>
            <a:r>
              <a:rPr lang="en-US" sz="3200" dirty="0"/>
              <a:t> </a:t>
            </a:r>
            <a:r>
              <a:rPr lang="en-US" sz="3200" dirty="0" err="1"/>
              <a:t>khi</a:t>
            </a:r>
            <a:r>
              <a:rPr lang="en-US" sz="3200" dirty="0"/>
              <a:t> </a:t>
            </a:r>
            <a:r>
              <a:rPr lang="en-US" sz="3200" dirty="0" err="1"/>
              <a:t>cơ</a:t>
            </a:r>
            <a:r>
              <a:rPr lang="en-US" sz="3200" dirty="0"/>
              <a:t> </a:t>
            </a:r>
            <a:r>
              <a:rPr lang="en-US" sz="3200" dirty="0" err="1"/>
              <a:t>thể</a:t>
            </a:r>
            <a:r>
              <a:rPr lang="en-US" sz="3200" dirty="0"/>
              <a:t> </a:t>
            </a:r>
            <a:r>
              <a:rPr lang="en-US" sz="3200" dirty="0" err="1" smtClean="0"/>
              <a:t>bị</a:t>
            </a:r>
            <a:r>
              <a:rPr lang="en-US" sz="3200" dirty="0" smtClean="0"/>
              <a:t> </a:t>
            </a:r>
            <a:r>
              <a:rPr lang="en-US" sz="3200" dirty="0" err="1" smtClean="0"/>
              <a:t>mất</a:t>
            </a:r>
            <a:r>
              <a:rPr lang="en-US" sz="3200" dirty="0" smtClean="0"/>
              <a:t> </a:t>
            </a:r>
            <a:r>
              <a:rPr lang="en-US" sz="3200" dirty="0" err="1"/>
              <a:t>nước</a:t>
            </a:r>
            <a:r>
              <a:rPr lang="en-US" sz="3200" dirty="0"/>
              <a:t> </a:t>
            </a:r>
            <a:r>
              <a:rPr lang="en-US" sz="3200" dirty="0" err="1"/>
              <a:t>hoặc</a:t>
            </a:r>
            <a:r>
              <a:rPr lang="en-US" sz="3200" dirty="0"/>
              <a:t> </a:t>
            </a:r>
            <a:r>
              <a:rPr lang="en-US" sz="3200" dirty="0" err="1"/>
              <a:t>mất</a:t>
            </a:r>
            <a:r>
              <a:rPr lang="en-US" sz="3200" dirty="0"/>
              <a:t> </a:t>
            </a:r>
            <a:r>
              <a:rPr lang="en-US" sz="3200" dirty="0" err="1"/>
              <a:t>điện</a:t>
            </a:r>
            <a:r>
              <a:rPr lang="en-US" sz="3200" dirty="0"/>
              <a:t> </a:t>
            </a:r>
            <a:r>
              <a:rPr lang="en-US" sz="3200" dirty="0" err="1"/>
              <a:t>giải</a:t>
            </a:r>
            <a:r>
              <a:rPr lang="en-US" sz="3200" dirty="0"/>
              <a:t>, </a:t>
            </a:r>
            <a:r>
              <a:rPr lang="en-US" sz="3200" dirty="0" err="1"/>
              <a:t>là</a:t>
            </a:r>
            <a:r>
              <a:rPr lang="en-US" sz="3200" dirty="0"/>
              <a:t> dung </a:t>
            </a:r>
            <a:r>
              <a:rPr lang="en-US" sz="3200" dirty="0" err="1"/>
              <a:t>dịch</a:t>
            </a:r>
            <a:r>
              <a:rPr lang="en-US" sz="3200" dirty="0"/>
              <a:t> </a:t>
            </a:r>
            <a:r>
              <a:rPr lang="en-US" sz="3200" dirty="0" err="1"/>
              <a:t>tốt</a:t>
            </a:r>
            <a:r>
              <a:rPr lang="en-US" sz="3200" dirty="0"/>
              <a:t> </a:t>
            </a:r>
            <a:r>
              <a:rPr lang="en-US" sz="3200" dirty="0" err="1"/>
              <a:t>nhất</a:t>
            </a:r>
            <a:r>
              <a:rPr lang="en-US" sz="3200" dirty="0"/>
              <a:t> </a:t>
            </a:r>
            <a:r>
              <a:rPr lang="en-US" sz="3200" dirty="0" err="1"/>
              <a:t>để</a:t>
            </a:r>
            <a:r>
              <a:rPr lang="en-US" sz="3200" dirty="0"/>
              <a:t> </a:t>
            </a:r>
            <a:r>
              <a:rPr lang="en-US" sz="3200" dirty="0" err="1"/>
              <a:t>điều</a:t>
            </a:r>
            <a:r>
              <a:rPr lang="en-US" sz="3200" dirty="0"/>
              <a:t> </a:t>
            </a:r>
            <a:r>
              <a:rPr lang="en-US" sz="3200" dirty="0" err="1"/>
              <a:t>trị</a:t>
            </a:r>
            <a:r>
              <a:rPr lang="en-US" sz="3200" dirty="0"/>
              <a:t> </a:t>
            </a:r>
            <a:r>
              <a:rPr lang="en-US" sz="3200" dirty="0" err="1"/>
              <a:t>tiêu</a:t>
            </a:r>
            <a:r>
              <a:rPr lang="en-US" sz="3200" dirty="0"/>
              <a:t> </a:t>
            </a:r>
            <a:r>
              <a:rPr lang="en-US" sz="3200" dirty="0" err="1"/>
              <a:t>chảy</a:t>
            </a:r>
            <a:r>
              <a:rPr lang="en-US" sz="3200" dirty="0"/>
              <a:t>.</a:t>
            </a:r>
          </a:p>
          <a:p>
            <a:pPr marL="0" indent="0">
              <a:buNone/>
            </a:pPr>
            <a:r>
              <a:rPr lang="en-US" sz="3200" dirty="0"/>
              <a:t>+ </a:t>
            </a:r>
            <a:r>
              <a:rPr lang="en-US" sz="3200" dirty="0" err="1"/>
              <a:t>Các</a:t>
            </a:r>
            <a:r>
              <a:rPr lang="en-US" sz="3200" dirty="0"/>
              <a:t> </a:t>
            </a:r>
            <a:r>
              <a:rPr lang="en-US" sz="3200" dirty="0" err="1"/>
              <a:t>loại</a:t>
            </a:r>
            <a:r>
              <a:rPr lang="en-US" sz="3200" dirty="0"/>
              <a:t> </a:t>
            </a:r>
            <a:r>
              <a:rPr lang="en-US" sz="3200" dirty="0" err="1"/>
              <a:t>oresol</a:t>
            </a:r>
            <a:r>
              <a:rPr lang="en-US" sz="3200" dirty="0"/>
              <a:t>: </a:t>
            </a:r>
            <a:r>
              <a:rPr lang="en-US" sz="3200" dirty="0" err="1"/>
              <a:t>Trên</a:t>
            </a:r>
            <a:r>
              <a:rPr lang="en-US" sz="3200" dirty="0"/>
              <a:t> </a:t>
            </a:r>
            <a:r>
              <a:rPr lang="en-US" sz="3200" dirty="0" err="1"/>
              <a:t>thị</a:t>
            </a:r>
            <a:r>
              <a:rPr lang="en-US" sz="3200" dirty="0"/>
              <a:t> </a:t>
            </a:r>
            <a:r>
              <a:rPr lang="en-US" sz="3200" dirty="0" err="1"/>
              <a:t>trường</a:t>
            </a:r>
            <a:r>
              <a:rPr lang="en-US" sz="3200" dirty="0"/>
              <a:t> </a:t>
            </a:r>
            <a:r>
              <a:rPr lang="en-US" sz="3200" dirty="0" err="1"/>
              <a:t>có</a:t>
            </a:r>
            <a:r>
              <a:rPr lang="en-US" sz="3200" dirty="0"/>
              <a:t> </a:t>
            </a:r>
            <a:r>
              <a:rPr lang="en-US" sz="3200" dirty="0" err="1"/>
              <a:t>nhiều</a:t>
            </a:r>
            <a:r>
              <a:rPr lang="en-US" sz="3200" dirty="0"/>
              <a:t> </a:t>
            </a:r>
            <a:r>
              <a:rPr lang="en-US" sz="3200" dirty="0" err="1"/>
              <a:t>loại</a:t>
            </a:r>
            <a:r>
              <a:rPr lang="en-US" sz="3200" dirty="0"/>
              <a:t> </a:t>
            </a:r>
            <a:r>
              <a:rPr lang="en-US" sz="3200" dirty="0" err="1"/>
              <a:t>oresol</a:t>
            </a:r>
            <a:r>
              <a:rPr lang="en-US" sz="3200" dirty="0"/>
              <a:t>:</a:t>
            </a:r>
          </a:p>
          <a:p>
            <a:pPr marL="0" indent="0">
              <a:buNone/>
            </a:pPr>
            <a:r>
              <a:rPr lang="en-US" sz="3200" dirty="0"/>
              <a:t>• </a:t>
            </a:r>
            <a:r>
              <a:rPr lang="en-US" sz="3200" dirty="0" err="1"/>
              <a:t>Oresol</a:t>
            </a:r>
            <a:r>
              <a:rPr lang="en-US" sz="3200" dirty="0"/>
              <a:t> </a:t>
            </a:r>
            <a:r>
              <a:rPr lang="en-US" sz="3200" dirty="0" err="1"/>
              <a:t>gói</a:t>
            </a:r>
            <a:r>
              <a:rPr lang="en-US" sz="3200" dirty="0"/>
              <a:t> </a:t>
            </a:r>
            <a:r>
              <a:rPr lang="en-US" sz="3200" dirty="0" err="1"/>
              <a:t>pha</a:t>
            </a:r>
            <a:r>
              <a:rPr lang="en-US" sz="3200" dirty="0"/>
              <a:t> </a:t>
            </a:r>
            <a:r>
              <a:rPr lang="en-US" sz="3200" dirty="0" err="1"/>
              <a:t>trong</a:t>
            </a:r>
            <a:r>
              <a:rPr lang="en-US" sz="3200" dirty="0"/>
              <a:t> 1 </a:t>
            </a:r>
            <a:r>
              <a:rPr lang="en-US" sz="3200" dirty="0" err="1"/>
              <a:t>lít</a:t>
            </a:r>
            <a:r>
              <a:rPr lang="en-US" sz="3200" dirty="0"/>
              <a:t> </a:t>
            </a:r>
            <a:r>
              <a:rPr lang="en-US" sz="3200" dirty="0" err="1"/>
              <a:t>nước</a:t>
            </a:r>
            <a:r>
              <a:rPr lang="en-US" sz="3200" dirty="0"/>
              <a:t>.</a:t>
            </a:r>
          </a:p>
          <a:p>
            <a:pPr marL="0" indent="0">
              <a:buNone/>
            </a:pPr>
            <a:r>
              <a:rPr lang="en-US" sz="3200" dirty="0"/>
              <a:t>• </a:t>
            </a:r>
            <a:r>
              <a:rPr lang="en-US" sz="3200" dirty="0" err="1"/>
              <a:t>Oresol</a:t>
            </a:r>
            <a:r>
              <a:rPr lang="en-US" sz="3200" dirty="0"/>
              <a:t> </a:t>
            </a:r>
            <a:r>
              <a:rPr lang="en-US" sz="3200" dirty="0" err="1"/>
              <a:t>gói</a:t>
            </a:r>
            <a:r>
              <a:rPr lang="en-US" sz="3200" dirty="0"/>
              <a:t> </a:t>
            </a:r>
            <a:r>
              <a:rPr lang="en-US" sz="3200" dirty="0" err="1"/>
              <a:t>pha</a:t>
            </a:r>
            <a:r>
              <a:rPr lang="en-US" sz="3200" dirty="0"/>
              <a:t> </a:t>
            </a:r>
            <a:r>
              <a:rPr lang="en-US" sz="3200" dirty="0" err="1"/>
              <a:t>trong</a:t>
            </a:r>
            <a:r>
              <a:rPr lang="en-US" sz="3200" dirty="0"/>
              <a:t> 200 </a:t>
            </a:r>
            <a:r>
              <a:rPr lang="en-US" sz="3200" dirty="0" err="1"/>
              <a:t>mililít</a:t>
            </a:r>
            <a:r>
              <a:rPr lang="en-US" sz="3200" dirty="0"/>
              <a:t> </a:t>
            </a:r>
            <a:r>
              <a:rPr lang="en-US" sz="3200" dirty="0" err="1"/>
              <a:t>nước</a:t>
            </a:r>
            <a:r>
              <a:rPr lang="en-US" sz="3200" dirty="0"/>
              <a:t>.</a:t>
            </a:r>
          </a:p>
          <a:p>
            <a:pPr marL="0" indent="0">
              <a:buNone/>
            </a:pPr>
            <a:r>
              <a:rPr lang="en-US" sz="3200" dirty="0"/>
              <a:t>• </a:t>
            </a:r>
            <a:r>
              <a:rPr lang="en-US" sz="3200" dirty="0" err="1"/>
              <a:t>Oresol</a:t>
            </a:r>
            <a:r>
              <a:rPr lang="en-US" sz="3200" dirty="0"/>
              <a:t> </a:t>
            </a:r>
            <a:r>
              <a:rPr lang="en-US" sz="3200" dirty="0" err="1"/>
              <a:t>gói</a:t>
            </a:r>
            <a:r>
              <a:rPr lang="en-US" sz="3200" dirty="0"/>
              <a:t> </a:t>
            </a:r>
            <a:r>
              <a:rPr lang="en-US" sz="3200" dirty="0" err="1"/>
              <a:t>pha</a:t>
            </a:r>
            <a:r>
              <a:rPr lang="en-US" sz="3200" dirty="0"/>
              <a:t> </a:t>
            </a:r>
            <a:r>
              <a:rPr lang="en-US" sz="3200" dirty="0" err="1"/>
              <a:t>trong</a:t>
            </a:r>
            <a:r>
              <a:rPr lang="en-US" sz="3200" dirty="0"/>
              <a:t> 250 </a:t>
            </a:r>
            <a:r>
              <a:rPr lang="en-US" sz="3200" dirty="0" err="1"/>
              <a:t>mililít</a:t>
            </a:r>
            <a:r>
              <a:rPr lang="en-US" sz="3200" dirty="0"/>
              <a:t> </a:t>
            </a:r>
            <a:r>
              <a:rPr lang="en-US" sz="3200" dirty="0" err="1"/>
              <a:t>nước</a:t>
            </a:r>
            <a:r>
              <a:rPr lang="en-US" sz="3200" dirty="0"/>
              <a:t>. </a:t>
            </a:r>
          </a:p>
          <a:p>
            <a:pPr marL="0" indent="0">
              <a:buNone/>
            </a:pPr>
            <a:r>
              <a:rPr lang="en-US" sz="1600" dirty="0" smtClean="0"/>
              <a:t>•</a:t>
            </a:r>
            <a:endParaRPr lang="en-US" sz="1600" dirty="0"/>
          </a:p>
        </p:txBody>
      </p:sp>
    </p:spTree>
    <p:extLst>
      <p:ext uri="{BB962C8B-B14F-4D97-AF65-F5344CB8AC3E}">
        <p14:creationId xmlns:p14="http://schemas.microsoft.com/office/powerpoint/2010/main" val="2623009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11757"/>
            <a:ext cx="8596668" cy="5829606"/>
          </a:xfrm>
        </p:spPr>
        <p:txBody>
          <a:bodyPr>
            <a:normAutofit fontScale="92500" lnSpcReduction="10000"/>
          </a:bodyPr>
          <a:lstStyle/>
          <a:p>
            <a:pPr marL="0" indent="0">
              <a:buNone/>
            </a:pPr>
            <a:r>
              <a:rPr lang="en-US" sz="2400" b="1" i="1" dirty="0" smtClean="0"/>
              <a:t>Cách </a:t>
            </a:r>
            <a:r>
              <a:rPr lang="en-US" sz="2400" b="1" i="1" dirty="0"/>
              <a:t>pha </a:t>
            </a:r>
            <a:r>
              <a:rPr lang="en-US" sz="2400" b="1" i="1" dirty="0" smtClean="0"/>
              <a:t>oresol</a:t>
            </a:r>
            <a:endParaRPr lang="en-US" sz="2400" b="1" i="1" dirty="0"/>
          </a:p>
          <a:p>
            <a:r>
              <a:rPr lang="en-US" sz="2400" dirty="0"/>
              <a:t>Rửa tay bằng xà phòng và nước sạch trước khi pha</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Pha </a:t>
            </a:r>
            <a:r>
              <a:rPr lang="en-US" sz="2400" dirty="0">
                <a:latin typeface="Arial" panose="020B0604020202020204" pitchFamily="34" charset="0"/>
                <a:cs typeface="Arial" panose="020B0604020202020204" pitchFamily="34" charset="0"/>
              </a:rPr>
              <a:t>đúng tỷ lệ in trên hướng dẫn sử dụng ở bao </a:t>
            </a:r>
            <a:r>
              <a:rPr lang="en-US" sz="2400" dirty="0" smtClean="0">
                <a:latin typeface="Arial" panose="020B0604020202020204" pitchFamily="34" charset="0"/>
                <a:cs typeface="Arial" panose="020B0604020202020204" pitchFamily="34" charset="0"/>
              </a:rPr>
              <a:t>bì</a:t>
            </a:r>
          </a:p>
          <a:p>
            <a:r>
              <a:rPr lang="en-US" sz="2400" dirty="0">
                <a:latin typeface="Arial" panose="020B0604020202020204" pitchFamily="34" charset="0"/>
                <a:cs typeface="Arial" panose="020B0604020202020204" pitchFamily="34" charset="0"/>
              </a:rPr>
              <a:t>Sử dụng nước đun sôi để nguội để </a:t>
            </a:r>
            <a:r>
              <a:rPr lang="en-US" sz="2400" dirty="0" smtClean="0">
                <a:latin typeface="Arial" panose="020B0604020202020204" pitchFamily="34" charset="0"/>
                <a:cs typeface="Arial" panose="020B0604020202020204" pitchFamily="34" charset="0"/>
              </a:rPr>
              <a:t>pha.</a:t>
            </a:r>
          </a:p>
          <a:p>
            <a:r>
              <a:rPr lang="en-US" sz="2400" dirty="0">
                <a:latin typeface="Arial" panose="020B0604020202020204" pitchFamily="34" charset="0"/>
                <a:cs typeface="Arial" panose="020B0604020202020204" pitchFamily="34" charset="0"/>
              </a:rPr>
              <a:t>Pha nguyên gói cho mỗi lần sử </a:t>
            </a:r>
            <a:r>
              <a:rPr lang="en-US" sz="2400" dirty="0" smtClean="0">
                <a:latin typeface="Arial" panose="020B0604020202020204" pitchFamily="34" charset="0"/>
                <a:cs typeface="Arial" panose="020B0604020202020204" pitchFamily="34" charset="0"/>
              </a:rPr>
              <a:t>dụng</a:t>
            </a:r>
          </a:p>
          <a:p>
            <a:r>
              <a:rPr lang="en-US" sz="2400" dirty="0">
                <a:latin typeface="Arial" panose="020B0604020202020204" pitchFamily="34" charset="0"/>
                <a:cs typeface="Arial" panose="020B0604020202020204" pitchFamily="34" charset="0"/>
              </a:rPr>
              <a:t>Không cho thêm muối, đường hay bất cứ chất làm ngọt, tạo hương vị khác vào dung dịch oresol pha cho trẻ </a:t>
            </a:r>
            <a:r>
              <a:rPr lang="en-US" sz="2400" dirty="0" smtClean="0">
                <a:latin typeface="Arial" panose="020B0604020202020204" pitchFamily="34" charset="0"/>
                <a:cs typeface="Arial" panose="020B0604020202020204" pitchFamily="34" charset="0"/>
              </a:rPr>
              <a:t>uống</a:t>
            </a:r>
          </a:p>
          <a:p>
            <a:r>
              <a:rPr lang="en-US" sz="2400" dirty="0">
                <a:latin typeface="Arial" panose="020B0604020202020204" pitchFamily="34" charset="0"/>
                <a:cs typeface="Arial" panose="020B0604020202020204" pitchFamily="34" charset="0"/>
              </a:rPr>
              <a:t>Cách cho </a:t>
            </a:r>
            <a:r>
              <a:rPr lang="en-US" sz="2400" dirty="0" smtClean="0">
                <a:latin typeface="Arial" panose="020B0604020202020204" pitchFamily="34" charset="0"/>
                <a:cs typeface="Arial" panose="020B0604020202020204" pitchFamily="34" charset="0"/>
              </a:rPr>
              <a:t>uống:</a:t>
            </a:r>
          </a:p>
          <a:p>
            <a:pPr lvl="1">
              <a:buFont typeface="Wingdings" panose="05000000000000000000" pitchFamily="2" charset="2"/>
              <a:buChar char="§"/>
            </a:pPr>
            <a:r>
              <a:rPr lang="en-US" sz="2000" dirty="0">
                <a:latin typeface="Arial" panose="020B0604020202020204" pitchFamily="34" charset="0"/>
                <a:cs typeface="Arial" panose="020B0604020202020204" pitchFamily="34" charset="0"/>
              </a:rPr>
              <a:t>Không cho trẻ uống bằng bình, </a:t>
            </a:r>
            <a:endParaRPr lang="en-US" sz="2000" dirty="0" smtClean="0">
              <a:latin typeface="Arial" panose="020B0604020202020204" pitchFamily="34" charset="0"/>
              <a:cs typeface="Arial" panose="020B0604020202020204" pitchFamily="34" charset="0"/>
            </a:endParaRPr>
          </a:p>
          <a:p>
            <a:pPr lvl="1">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cho </a:t>
            </a:r>
            <a:r>
              <a:rPr lang="en-US" sz="2000" dirty="0">
                <a:latin typeface="Arial" panose="020B0604020202020204" pitchFamily="34" charset="0"/>
                <a:cs typeface="Arial" panose="020B0604020202020204" pitchFamily="34" charset="0"/>
              </a:rPr>
              <a:t>trẻ nhỏ uống bằng thìa</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1 −  2 phút cho uống một thìa</a:t>
            </a:r>
            <a:r>
              <a:rPr lang="en-US" sz="2000" dirty="0" smtClean="0">
                <a:latin typeface="Arial" panose="020B0604020202020204" pitchFamily="34" charset="0"/>
                <a:cs typeface="Arial" panose="020B0604020202020204" pitchFamily="34" charset="0"/>
              </a:rPr>
              <a:t>.</a:t>
            </a:r>
          </a:p>
          <a:p>
            <a:pPr lvl="1">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Trẻ </a:t>
            </a:r>
            <a:r>
              <a:rPr lang="en-US" sz="2000" dirty="0">
                <a:latin typeface="Arial" panose="020B0604020202020204" pitchFamily="34" charset="0"/>
                <a:cs typeface="Arial" panose="020B0604020202020204" pitchFamily="34" charset="0"/>
              </a:rPr>
              <a:t>lớn hơn cho uống bằng cốc, uống từng ngụm nhỏ. </a:t>
            </a:r>
            <a:endParaRPr lang="en-US" sz="2000" dirty="0" smtClean="0">
              <a:latin typeface="Arial" panose="020B0604020202020204" pitchFamily="34" charset="0"/>
              <a:cs typeface="Arial" panose="020B0604020202020204" pitchFamily="34" charset="0"/>
            </a:endParaRPr>
          </a:p>
          <a:p>
            <a:pPr lvl="1">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Không </a:t>
            </a:r>
            <a:r>
              <a:rPr lang="en-US" sz="2000" dirty="0">
                <a:latin typeface="Arial" panose="020B0604020202020204" pitchFamily="34" charset="0"/>
                <a:cs typeface="Arial" panose="020B0604020202020204" pitchFamily="34" charset="0"/>
              </a:rPr>
              <a:t>nên cho trẻ uống quá nhanh. </a:t>
            </a:r>
            <a:endParaRPr lang="en-US" sz="2000" dirty="0" smtClean="0">
              <a:latin typeface="Arial" panose="020B0604020202020204" pitchFamily="34" charset="0"/>
              <a:cs typeface="Arial" panose="020B0604020202020204" pitchFamily="34" charset="0"/>
            </a:endParaRPr>
          </a:p>
          <a:p>
            <a:pPr lvl="1">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Nếu </a:t>
            </a:r>
            <a:r>
              <a:rPr lang="en-US" sz="2000" dirty="0">
                <a:latin typeface="Arial" panose="020B0604020202020204" pitchFamily="34" charset="0"/>
                <a:cs typeface="Arial" panose="020B0604020202020204" pitchFamily="34" charset="0"/>
              </a:rPr>
              <a:t>trẻ bị nôn, cần ngừng cho uống trong 10 phút, sau đó lại tiếp tục cho uống. </a:t>
            </a:r>
            <a:endParaRPr lang="en-AU" sz="2000" dirty="0">
              <a:latin typeface="Arial" panose="020B0604020202020204" pitchFamily="34" charset="0"/>
              <a:cs typeface="Arial" panose="020B0604020202020204" pitchFamily="34" charset="0"/>
            </a:endParaRPr>
          </a:p>
          <a:p>
            <a:endParaRPr lang="en-A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1583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12270"/>
            <a:ext cx="8596668" cy="5271342"/>
          </a:xfrm>
        </p:spPr>
        <p:txBody>
          <a:bodyPr>
            <a:noAutofit/>
          </a:bodyPr>
          <a:lstStyle/>
          <a:p>
            <a:r>
              <a:rPr lang="en-US" sz="2800" b="1" i="1" dirty="0" smtClean="0">
                <a:latin typeface="Arial" panose="020B0604020202020204" pitchFamily="34" charset="0"/>
                <a:cs typeface="Arial" panose="020B0604020202020204" pitchFamily="34" charset="0"/>
              </a:rPr>
              <a:t>Số </a:t>
            </a:r>
            <a:r>
              <a:rPr lang="en-US" sz="2800" b="1" i="1" dirty="0">
                <a:latin typeface="Arial" panose="020B0604020202020204" pitchFamily="34" charset="0"/>
                <a:cs typeface="Arial" panose="020B0604020202020204" pitchFamily="34" charset="0"/>
              </a:rPr>
              <a:t>lượng dịch cần cho trẻ uống sau mỗi lần đi ngoài:</a:t>
            </a:r>
            <a:endParaRPr lang="en-AU" sz="2800" b="1" i="1"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2400" dirty="0" smtClean="0">
                <a:latin typeface="Arial" panose="020B0604020202020204" pitchFamily="34" charset="0"/>
                <a:cs typeface="Arial" panose="020B0604020202020204" pitchFamily="34" charset="0"/>
              </a:rPr>
              <a:t>Trẻ </a:t>
            </a:r>
            <a:r>
              <a:rPr lang="en-US" sz="2400" dirty="0">
                <a:latin typeface="Arial" panose="020B0604020202020204" pitchFamily="34" charset="0"/>
                <a:cs typeface="Arial" panose="020B0604020202020204" pitchFamily="34" charset="0"/>
              </a:rPr>
              <a:t>dưới 2 tuổi: 50 – 100 ml.</a:t>
            </a:r>
            <a:endParaRPr lang="en-AU" sz="24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2400" dirty="0" smtClean="0">
                <a:latin typeface="Arial" panose="020B0604020202020204" pitchFamily="34" charset="0"/>
                <a:cs typeface="Arial" panose="020B0604020202020204" pitchFamily="34" charset="0"/>
              </a:rPr>
              <a:t>Trẻ </a:t>
            </a:r>
            <a:r>
              <a:rPr lang="en-US" sz="2400" dirty="0">
                <a:latin typeface="Arial" panose="020B0604020202020204" pitchFamily="34" charset="0"/>
                <a:cs typeface="Arial" panose="020B0604020202020204" pitchFamily="34" charset="0"/>
              </a:rPr>
              <a:t>2 – 10 tuổi: 100 – 200 ml.</a:t>
            </a:r>
            <a:endParaRPr lang="en-AU" sz="2400" dirty="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2400" dirty="0" smtClean="0">
                <a:latin typeface="Arial" panose="020B0604020202020204" pitchFamily="34" charset="0"/>
                <a:cs typeface="Arial" panose="020B0604020202020204" pitchFamily="34" charset="0"/>
              </a:rPr>
              <a:t>Trẻ </a:t>
            </a:r>
            <a:r>
              <a:rPr lang="en-US" sz="2400" dirty="0">
                <a:latin typeface="Arial" panose="020B0604020202020204" pitchFamily="34" charset="0"/>
                <a:cs typeface="Arial" panose="020B0604020202020204" pitchFamily="34" charset="0"/>
              </a:rPr>
              <a:t>10 tuổi trở lên: uống theo nhu cầu.</a:t>
            </a:r>
            <a:endParaRPr lang="en-AU" sz="2400" dirty="0">
              <a:latin typeface="Arial" panose="020B0604020202020204" pitchFamily="34" charset="0"/>
              <a:cs typeface="Arial" panose="020B0604020202020204" pitchFamily="34" charset="0"/>
            </a:endParaRPr>
          </a:p>
          <a:p>
            <a:r>
              <a:rPr lang="en-US" sz="2800" b="1" i="1" dirty="0" smtClean="0">
                <a:latin typeface="Arial" panose="020B0604020202020204" pitchFamily="34" charset="0"/>
                <a:cs typeface="Arial" panose="020B0604020202020204" pitchFamily="34" charset="0"/>
              </a:rPr>
              <a:t>Dung </a:t>
            </a:r>
            <a:r>
              <a:rPr lang="en-US" sz="2800" b="1" i="1" dirty="0">
                <a:latin typeface="Arial" panose="020B0604020202020204" pitchFamily="34" charset="0"/>
                <a:cs typeface="Arial" panose="020B0604020202020204" pitchFamily="34" charset="0"/>
              </a:rPr>
              <a:t>dịch thay thế: </a:t>
            </a:r>
            <a:endParaRPr lang="en-US" sz="2800" b="1" i="1" dirty="0" smtClean="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2400"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8 </a:t>
            </a:r>
            <a:r>
              <a:rPr lang="en-US" sz="2800" dirty="0">
                <a:latin typeface="Arial" panose="020B0604020202020204" pitchFamily="34" charset="0"/>
                <a:cs typeface="Arial" panose="020B0604020202020204" pitchFamily="34" charset="0"/>
              </a:rPr>
              <a:t>thìa cà phê </a:t>
            </a:r>
            <a:r>
              <a:rPr lang="en-US" sz="2800" dirty="0" smtClean="0">
                <a:latin typeface="Arial" panose="020B0604020202020204" pitchFamily="34" charset="0"/>
                <a:cs typeface="Arial" panose="020B0604020202020204" pitchFamily="34" charset="0"/>
              </a:rPr>
              <a:t>đường + 1 </a:t>
            </a:r>
            <a:r>
              <a:rPr lang="en-US" sz="2800" dirty="0">
                <a:latin typeface="Arial" panose="020B0604020202020204" pitchFamily="34" charset="0"/>
                <a:cs typeface="Arial" panose="020B0604020202020204" pitchFamily="34" charset="0"/>
              </a:rPr>
              <a:t>thìa cà phê muối </a:t>
            </a:r>
            <a:r>
              <a:rPr lang="en-US" sz="2800" dirty="0" smtClean="0">
                <a:latin typeface="Arial" panose="020B0604020202020204" pitchFamily="34" charset="0"/>
                <a:cs typeface="Arial" panose="020B0604020202020204" pitchFamily="34" charset="0"/>
              </a:rPr>
              <a:t>+ 1 </a:t>
            </a:r>
            <a:r>
              <a:rPr lang="en-US" sz="2800" dirty="0">
                <a:latin typeface="Arial" panose="020B0604020202020204" pitchFamily="34" charset="0"/>
                <a:cs typeface="Arial" panose="020B0604020202020204" pitchFamily="34" charset="0"/>
              </a:rPr>
              <a:t>lít nước đun sôi để </a:t>
            </a:r>
            <a:r>
              <a:rPr lang="en-US" sz="2800" dirty="0" smtClean="0">
                <a:latin typeface="Arial" panose="020B0604020202020204" pitchFamily="34" charset="0"/>
                <a:cs typeface="Arial" panose="020B0604020202020204" pitchFamily="34" charset="0"/>
              </a:rPr>
              <a:t>nguội</a:t>
            </a:r>
          </a:p>
          <a:p>
            <a:pPr lvl="1">
              <a:buFont typeface="Wingdings" panose="05000000000000000000" pitchFamily="2" charset="2"/>
              <a:buChar char="q"/>
            </a:pP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hoặc nấu nước cháo muối bao gồm 50 g gạo, một nhúm muối (3,5 g) và 6 bát cơm nước (1 200 ml) đun nhừ lọc lấy 5 bát nước (1 000 ml).</a:t>
            </a:r>
            <a:endParaRPr lang="en-AU" sz="2800" dirty="0">
              <a:latin typeface="Arial" panose="020B0604020202020204" pitchFamily="34" charset="0"/>
              <a:cs typeface="Arial" panose="020B0604020202020204" pitchFamily="34" charset="0"/>
            </a:endParaRPr>
          </a:p>
          <a:p>
            <a:endParaRPr lang="en-A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6169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6463"/>
            <a:ext cx="8596668" cy="834189"/>
          </a:xfrm>
        </p:spPr>
        <p:txBody>
          <a:bodyPr/>
          <a:lstStyle/>
          <a:p>
            <a:r>
              <a:rPr lang="en-US" b="1" i="1" dirty="0"/>
              <a:t>Cách nuôi dưỡng trẻ khi bị tiêu chảy</a:t>
            </a:r>
            <a:endParaRPr lang="en-AU" dirty="0"/>
          </a:p>
        </p:txBody>
      </p:sp>
      <p:sp>
        <p:nvSpPr>
          <p:cNvPr id="3" name="Content Placeholder 2"/>
          <p:cNvSpPr>
            <a:spLocks noGrp="1"/>
          </p:cNvSpPr>
          <p:nvPr>
            <p:ph idx="1"/>
          </p:nvPr>
        </p:nvSpPr>
        <p:spPr>
          <a:xfrm>
            <a:off x="677334" y="827772"/>
            <a:ext cx="9419567" cy="4889633"/>
          </a:xfrm>
        </p:spPr>
        <p:txBody>
          <a:bodyPr>
            <a:noAutofit/>
          </a:bodyPr>
          <a:lstStyle/>
          <a:p>
            <a:r>
              <a:rPr lang="en-US" sz="2000" dirty="0">
                <a:latin typeface="Arial" panose="020B0604020202020204" pitchFamily="34" charset="0"/>
                <a:cs typeface="Arial" panose="020B0604020202020204" pitchFamily="34" charset="0"/>
              </a:rPr>
              <a:t>Nếu trẻ đang bú mẹ vẫn </a:t>
            </a:r>
            <a:r>
              <a:rPr lang="en-US" sz="2000" dirty="0" smtClean="0">
                <a:latin typeface="Arial" panose="020B0604020202020204" pitchFamily="34" charset="0"/>
                <a:cs typeface="Arial" panose="020B0604020202020204" pitchFamily="34" charset="0"/>
              </a:rPr>
              <a:t>tiếp </a:t>
            </a:r>
            <a:r>
              <a:rPr lang="en-US" sz="2000" dirty="0">
                <a:latin typeface="Arial" panose="020B0604020202020204" pitchFamily="34" charset="0"/>
                <a:cs typeface="Arial" panose="020B0604020202020204" pitchFamily="34" charset="0"/>
              </a:rPr>
              <a:t>tục cho trẻ bú bình thường và tăng số lần </a:t>
            </a:r>
            <a:r>
              <a:rPr lang="en-US" sz="2000" dirty="0" smtClean="0">
                <a:latin typeface="Arial" panose="020B0604020202020204" pitchFamily="34" charset="0"/>
                <a:cs typeface="Arial" panose="020B0604020202020204" pitchFamily="34" charset="0"/>
              </a:rPr>
              <a:t>bú</a:t>
            </a:r>
          </a:p>
          <a:p>
            <a:r>
              <a:rPr lang="en-US" sz="2000" dirty="0">
                <a:latin typeface="Arial" panose="020B0604020202020204" pitchFamily="34" charset="0"/>
                <a:cs typeface="Arial" panose="020B0604020202020204" pitchFamily="34" charset="0"/>
              </a:rPr>
              <a:t>Nếu trẻ đang được nuôi </a:t>
            </a:r>
            <a:r>
              <a:rPr lang="en-US" sz="2000" dirty="0" smtClean="0">
                <a:latin typeface="Arial" panose="020B0604020202020204" pitchFamily="34" charset="0"/>
                <a:cs typeface="Arial" panose="020B0604020202020204" pitchFamily="34" charset="0"/>
              </a:rPr>
              <a:t>bằng </a:t>
            </a:r>
            <a:r>
              <a:rPr lang="en-US" sz="2000" dirty="0">
                <a:latin typeface="Arial" panose="020B0604020202020204" pitchFamily="34" charset="0"/>
                <a:cs typeface="Arial" panose="020B0604020202020204" pitchFamily="34" charset="0"/>
              </a:rPr>
              <a:t>sữa công thức thì nên pha loãng sữa hoặc sử dụng sữa không có đường </a:t>
            </a:r>
            <a:r>
              <a:rPr lang="en-US" sz="2000" dirty="0" smtClean="0">
                <a:latin typeface="Arial" panose="020B0604020202020204" pitchFamily="34" charset="0"/>
                <a:cs typeface="Arial" panose="020B0604020202020204" pitchFamily="34" charset="0"/>
              </a:rPr>
              <a:t>lactose</a:t>
            </a:r>
          </a:p>
          <a:p>
            <a:r>
              <a:rPr lang="en-US" sz="2000" dirty="0">
                <a:latin typeface="Arial" panose="020B0604020202020204" pitchFamily="34" charset="0"/>
                <a:cs typeface="Arial" panose="020B0604020202020204" pitchFamily="34" charset="0"/>
              </a:rPr>
              <a:t>Trẻ ăn bổ sung cần cho trẻ ăn các thức ăn giàu dinh </a:t>
            </a:r>
            <a:r>
              <a:rPr lang="en-US" sz="2000" dirty="0" smtClean="0">
                <a:latin typeface="Arial" panose="020B0604020202020204" pitchFamily="34" charset="0"/>
                <a:cs typeface="Arial" panose="020B0604020202020204" pitchFamily="34" charset="0"/>
              </a:rPr>
              <a:t>dưỡng: thịt </a:t>
            </a:r>
            <a:r>
              <a:rPr lang="en-US" sz="2000" dirty="0">
                <a:latin typeface="Arial" panose="020B0604020202020204" pitchFamily="34" charset="0"/>
                <a:cs typeface="Arial" panose="020B0604020202020204" pitchFamily="34" charset="0"/>
              </a:rPr>
              <a:t>gà nạc, thịt lợn nạc, cà rốt, rau xanh, dầu ăn, chuối tiêu, </a:t>
            </a:r>
            <a:r>
              <a:rPr lang="en-US" sz="2000" dirty="0" smtClean="0">
                <a:latin typeface="Arial" panose="020B0604020202020204" pitchFamily="34" charset="0"/>
                <a:cs typeface="Arial" panose="020B0604020202020204" pitchFamily="34" charset="0"/>
              </a:rPr>
              <a:t>… </a:t>
            </a:r>
          </a:p>
          <a:p>
            <a:r>
              <a:rPr lang="en-US" sz="2000" dirty="0" smtClean="0">
                <a:latin typeface="Arial" panose="020B0604020202020204" pitchFamily="34" charset="0"/>
                <a:cs typeface="Arial" panose="020B0604020202020204" pitchFamily="34" charset="0"/>
              </a:rPr>
              <a:t>Không </a:t>
            </a:r>
            <a:r>
              <a:rPr lang="en-US" sz="2000" dirty="0">
                <a:latin typeface="Arial" panose="020B0604020202020204" pitchFamily="34" charset="0"/>
                <a:cs typeface="Arial" panose="020B0604020202020204" pitchFamily="34" charset="0"/>
              </a:rPr>
              <a:t>sử dụng các loại thực phẩm có nhiều chất xơ, ngũ cốc nguyên hạt vì khó tiêu </a:t>
            </a:r>
            <a:r>
              <a:rPr lang="en-US" sz="2000" dirty="0" smtClean="0">
                <a:latin typeface="Arial" panose="020B0604020202020204" pitchFamily="34" charset="0"/>
                <a:cs typeface="Arial" panose="020B0604020202020204" pitchFamily="34" charset="0"/>
              </a:rPr>
              <a:t>hoá</a:t>
            </a:r>
          </a:p>
          <a:p>
            <a:r>
              <a:rPr lang="en-US" sz="2000" dirty="0">
                <a:latin typeface="Arial" panose="020B0604020202020204" pitchFamily="34" charset="0"/>
                <a:cs typeface="Arial" panose="020B0604020202020204" pitchFamily="34" charset="0"/>
              </a:rPr>
              <a:t>Có thể sử dụng sữa chua cho trẻ bị tiêu chảy kéo </a:t>
            </a:r>
            <a:r>
              <a:rPr lang="en-US" sz="2000" dirty="0" smtClean="0">
                <a:latin typeface="Arial" panose="020B0604020202020204" pitchFamily="34" charset="0"/>
                <a:cs typeface="Arial" panose="020B0604020202020204" pitchFamily="34" charset="0"/>
              </a:rPr>
              <a:t>dài</a:t>
            </a:r>
          </a:p>
          <a:p>
            <a:r>
              <a:rPr lang="en-US" sz="2000" dirty="0">
                <a:latin typeface="Arial" panose="020B0604020202020204" pitchFamily="34" charset="0"/>
                <a:cs typeface="Arial" panose="020B0604020202020204" pitchFamily="34" charset="0"/>
              </a:rPr>
              <a:t>Cho trẻ ăn nhiều bữa trong </a:t>
            </a:r>
            <a:r>
              <a:rPr lang="en-US" sz="2000" dirty="0" smtClean="0">
                <a:latin typeface="Arial" panose="020B0604020202020204" pitchFamily="34" charset="0"/>
                <a:cs typeface="Arial" panose="020B0604020202020204" pitchFamily="34" charset="0"/>
              </a:rPr>
              <a:t>ngày</a:t>
            </a:r>
          </a:p>
          <a:p>
            <a:r>
              <a:rPr lang="en-US" sz="2000" dirty="0">
                <a:latin typeface="Arial" panose="020B0604020202020204" pitchFamily="34" charset="0"/>
                <a:cs typeface="Arial" panose="020B0604020202020204" pitchFamily="34" charset="0"/>
              </a:rPr>
              <a:t>Thức ăn của trẻ cần nấu kỹ, mềm, dễ tiêu hoá và cho trẻ ăn ngay sau khi nấu để đảm bảo vệ </a:t>
            </a:r>
            <a:r>
              <a:rPr lang="en-US" sz="2000" dirty="0" smtClean="0">
                <a:latin typeface="Arial" panose="020B0604020202020204" pitchFamily="34" charset="0"/>
                <a:cs typeface="Arial" panose="020B0604020202020204" pitchFamily="34" charset="0"/>
              </a:rPr>
              <a:t>sinh</a:t>
            </a:r>
          </a:p>
          <a:p>
            <a:r>
              <a:rPr lang="en-US" sz="2000" dirty="0">
                <a:latin typeface="Arial" panose="020B0604020202020204" pitchFamily="34" charset="0"/>
                <a:cs typeface="Arial" panose="020B0604020202020204" pitchFamily="34" charset="0"/>
              </a:rPr>
              <a:t>Không dùng các loại nước giải khát công nghiệp, nước ngọt có ga và các loại thức ăn có nhiều </a:t>
            </a:r>
            <a:r>
              <a:rPr lang="en-US" sz="2000" dirty="0" smtClean="0">
                <a:latin typeface="Arial" panose="020B0604020202020204" pitchFamily="34" charset="0"/>
                <a:cs typeface="Arial" panose="020B0604020202020204" pitchFamily="34" charset="0"/>
              </a:rPr>
              <a:t>đường</a:t>
            </a:r>
          </a:p>
          <a:p>
            <a:r>
              <a:rPr lang="en-US" sz="2000" dirty="0">
                <a:latin typeface="Arial" panose="020B0604020202020204" pitchFamily="34" charset="0"/>
                <a:cs typeface="Arial" panose="020B0604020202020204" pitchFamily="34" charset="0"/>
              </a:rPr>
              <a:t>Sau khi khỏi tiêu chảy, cần cho trẻ ăn thêm mỗi ngày một bữa nữa trong hai tuần liền</a:t>
            </a:r>
            <a:endParaRPr lang="en-A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9256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3465"/>
            <a:ext cx="8596668" cy="786063"/>
          </a:xfrm>
        </p:spPr>
        <p:txBody>
          <a:bodyPr/>
          <a:lstStyle/>
          <a:p>
            <a:r>
              <a:rPr lang="en-US" b="1" i="1" dirty="0"/>
              <a:t>Phòng bệnh tiêu chảy cho trẻ em</a:t>
            </a:r>
            <a:endParaRPr lang="en-AU" dirty="0"/>
          </a:p>
        </p:txBody>
      </p:sp>
      <p:sp>
        <p:nvSpPr>
          <p:cNvPr id="3" name="Content Placeholder 2"/>
          <p:cNvSpPr>
            <a:spLocks noGrp="1"/>
          </p:cNvSpPr>
          <p:nvPr>
            <p:ph idx="1"/>
          </p:nvPr>
        </p:nvSpPr>
        <p:spPr>
          <a:xfrm>
            <a:off x="677334" y="1116530"/>
            <a:ext cx="8596668" cy="5088461"/>
          </a:xfrm>
        </p:spPr>
        <p:txBody>
          <a:bodyPr>
            <a:normAutofit/>
          </a:bodyPr>
          <a:lstStyle/>
          <a:p>
            <a:pPr algn="just"/>
            <a:r>
              <a:rPr lang="en-US" sz="2400" dirty="0">
                <a:latin typeface="Arial" panose="020B0604020202020204" pitchFamily="34" charset="0"/>
                <a:cs typeface="Arial" panose="020B0604020202020204" pitchFamily="34" charset="0"/>
              </a:rPr>
              <a:t>Nuôi con bằng sữa mẹ: Cho trẻ bú mẹ hoàn toàn trong 6 tháng đầu và tiếp tục bú mẹ đến 2 tuổi. </a:t>
            </a:r>
            <a:endParaRPr lang="en-AU"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Cho </a:t>
            </a:r>
            <a:r>
              <a:rPr lang="en-US" sz="2400" dirty="0">
                <a:latin typeface="Arial" panose="020B0604020202020204" pitchFamily="34" charset="0"/>
                <a:cs typeface="Arial" panose="020B0604020202020204" pitchFamily="34" charset="0"/>
              </a:rPr>
              <a:t>trẻ ăn bổ sung hợp lý, đảm bảo an toàn vệ sinh thực phẩm.</a:t>
            </a:r>
            <a:endParaRPr lang="en-AU"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Cho </a:t>
            </a:r>
            <a:r>
              <a:rPr lang="en-US" sz="2400" dirty="0">
                <a:latin typeface="Arial" panose="020B0604020202020204" pitchFamily="34" charset="0"/>
                <a:cs typeface="Arial" panose="020B0604020202020204" pitchFamily="34" charset="0"/>
              </a:rPr>
              <a:t>trẻ ăn uống bằng bát, cốc và thìa sạch, không cho trẻ bú bình.</a:t>
            </a:r>
            <a:endParaRPr lang="en-AU"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Vệ </a:t>
            </a:r>
            <a:r>
              <a:rPr lang="en-US" sz="2400" dirty="0">
                <a:latin typeface="Arial" panose="020B0604020202020204" pitchFamily="34" charset="0"/>
                <a:cs typeface="Arial" panose="020B0604020202020204" pitchFamily="34" charset="0"/>
              </a:rPr>
              <a:t>sinh cá nhân: Rửa tay bằng xà phòng trước khi ăn, sau khi đi vệ sinh và khi tay bẩn, thay tã lót cho trẻ. </a:t>
            </a:r>
            <a:endParaRPr lang="en-AU"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Vệ </a:t>
            </a:r>
            <a:r>
              <a:rPr lang="en-US" sz="2400" dirty="0">
                <a:latin typeface="Arial" panose="020B0604020202020204" pitchFamily="34" charset="0"/>
                <a:cs typeface="Arial" panose="020B0604020202020204" pitchFamily="34" charset="0"/>
              </a:rPr>
              <a:t>sinh môi trường: Sử dụng nước sạch, nhà tiêu hợp vệ sinh, xử lý rác thải,…</a:t>
            </a:r>
            <a:endParaRPr lang="en-AU"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Tiêm </a:t>
            </a:r>
            <a:r>
              <a:rPr lang="en-US" sz="2400" dirty="0">
                <a:latin typeface="Arial" panose="020B0604020202020204" pitchFamily="34" charset="0"/>
                <a:cs typeface="Arial" panose="020B0604020202020204" pitchFamily="34" charset="0"/>
              </a:rPr>
              <a:t>phòng đầy đủ đặc biệt là tiêm phòng sởi cho trẻ</a:t>
            </a:r>
            <a:endParaRPr lang="en-A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0584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774674" cy="1320800"/>
          </a:xfrm>
        </p:spPr>
        <p:txBody>
          <a:bodyPr/>
          <a:lstStyle/>
          <a:p>
            <a:r>
              <a:rPr lang="en-US" b="1" dirty="0" smtClean="0"/>
              <a:t>2. Chăm </a:t>
            </a:r>
            <a:r>
              <a:rPr lang="en-US" b="1" dirty="0"/>
              <a:t>sóc và nuôi dưỡng trẻ bị nhiễm khuẩn hô hấp </a:t>
            </a:r>
            <a:endParaRPr lang="en-AU" dirty="0"/>
          </a:p>
        </p:txBody>
      </p:sp>
      <p:sp>
        <p:nvSpPr>
          <p:cNvPr id="3" name="Content Placeholder 2"/>
          <p:cNvSpPr>
            <a:spLocks noGrp="1"/>
          </p:cNvSpPr>
          <p:nvPr>
            <p:ph idx="1"/>
          </p:nvPr>
        </p:nvSpPr>
        <p:spPr/>
        <p:txBody>
          <a:bodyPr>
            <a:normAutofit/>
          </a:bodyPr>
          <a:lstStyle/>
          <a:p>
            <a:pPr marL="0" indent="0" algn="just">
              <a:buNone/>
            </a:pPr>
            <a:r>
              <a:rPr lang="en-US" sz="2800" b="1" i="1" dirty="0" smtClean="0">
                <a:latin typeface="Arial" panose="020B0604020202020204" pitchFamily="34" charset="0"/>
                <a:cs typeface="Arial" panose="020B0604020202020204" pitchFamily="34" charset="0"/>
              </a:rPr>
              <a:t>Khái </a:t>
            </a:r>
            <a:r>
              <a:rPr lang="en-US" sz="2800" b="1" i="1" dirty="0">
                <a:latin typeface="Arial" panose="020B0604020202020204" pitchFamily="34" charset="0"/>
                <a:cs typeface="Arial" panose="020B0604020202020204" pitchFamily="34" charset="0"/>
              </a:rPr>
              <a:t>niệm nhiễm khuẩn hô hấp</a:t>
            </a:r>
            <a:endParaRPr lang="en-AU" sz="2800" dirty="0">
              <a:latin typeface="Arial" panose="020B0604020202020204" pitchFamily="34" charset="0"/>
              <a:cs typeface="Arial" panose="020B0604020202020204" pitchFamily="34" charset="0"/>
            </a:endParaRPr>
          </a:p>
          <a:p>
            <a:pPr marL="0" indent="0" algn="just">
              <a:buNone/>
            </a:pPr>
            <a:r>
              <a:rPr lang="en-US" sz="2800" dirty="0">
                <a:latin typeface="Arial" panose="020B0604020202020204" pitchFamily="34" charset="0"/>
                <a:cs typeface="Arial" panose="020B0604020202020204" pitchFamily="34" charset="0"/>
              </a:rPr>
              <a:t>Nhiễm khuẩn đường hô hấp ở trẻ là tình trạng nhiễm trùng cấp tính ở đường hô hấp do ảnh hưởng của các vi sinh vật gây bệnh. Bệnh thường xảy ra vào thời điểm giao mùa (khoảng tháng 9 đến tháng 3)</a:t>
            </a:r>
            <a:endParaRPr lang="en-AU" sz="2800" dirty="0">
              <a:latin typeface="Arial" panose="020B0604020202020204" pitchFamily="34" charset="0"/>
              <a:cs typeface="Arial" panose="020B0604020202020204" pitchFamily="34" charset="0"/>
            </a:endParaRPr>
          </a:p>
          <a:p>
            <a:pPr algn="just"/>
            <a:endParaRPr lang="en-A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848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6438"/>
          </a:xfrm>
        </p:spPr>
        <p:txBody>
          <a:bodyPr/>
          <a:lstStyle/>
          <a:p>
            <a:r>
              <a:rPr lang="en-US" b="1" i="1" dirty="0"/>
              <a:t>Phân loại/các cấp độ và biểu hiện </a:t>
            </a:r>
            <a:endParaRPr lang="en-AU" dirty="0"/>
          </a:p>
        </p:txBody>
      </p:sp>
      <p:sp>
        <p:nvSpPr>
          <p:cNvPr id="3" name="Content Placeholder 2"/>
          <p:cNvSpPr>
            <a:spLocks noGrp="1"/>
          </p:cNvSpPr>
          <p:nvPr>
            <p:ph idx="1"/>
          </p:nvPr>
        </p:nvSpPr>
        <p:spPr>
          <a:xfrm>
            <a:off x="677334" y="1611949"/>
            <a:ext cx="8596668" cy="3880773"/>
          </a:xfrm>
        </p:spPr>
        <p:txBody>
          <a:bodyPr>
            <a:noAutofit/>
          </a:bodyPr>
          <a:lstStyle/>
          <a:p>
            <a:pPr marL="0" indent="0" algn="just">
              <a:buNone/>
            </a:pPr>
            <a:r>
              <a:rPr lang="en-US" sz="2800" b="1" i="1" dirty="0">
                <a:latin typeface="Arial" panose="020B0604020202020204" pitchFamily="34" charset="0"/>
                <a:cs typeface="Arial" panose="020B0604020202020204" pitchFamily="34" charset="0"/>
              </a:rPr>
              <a:t>Ho hoặc cảm lạnh </a:t>
            </a:r>
            <a:endParaRPr lang="en-US" sz="2800" b="1" i="1" dirty="0" smtClean="0">
              <a:latin typeface="Arial" panose="020B0604020202020204" pitchFamily="34" charset="0"/>
              <a:cs typeface="Arial" panose="020B0604020202020204" pitchFamily="34" charset="0"/>
            </a:endParaRPr>
          </a:p>
          <a:p>
            <a:pPr lvl="1" algn="just">
              <a:buFont typeface="Wingdings" panose="05000000000000000000" pitchFamily="2" charset="2"/>
              <a:buChar char="q"/>
            </a:pPr>
            <a:r>
              <a:rPr lang="en-US" sz="2600" dirty="0">
                <a:latin typeface="Arial" panose="020B0604020202020204" pitchFamily="34" charset="0"/>
                <a:cs typeface="Arial" panose="020B0604020202020204" pitchFamily="34" charset="0"/>
              </a:rPr>
              <a:t>Biểu hiện: ho, sốt, chảy nước mũi, thở bằng miệng, nhịp thở bình thường.</a:t>
            </a:r>
            <a:endParaRPr lang="en-AU" sz="2600" dirty="0">
              <a:latin typeface="Arial" panose="020B0604020202020204" pitchFamily="34" charset="0"/>
              <a:cs typeface="Arial" panose="020B0604020202020204" pitchFamily="34" charset="0"/>
            </a:endParaRPr>
          </a:p>
          <a:p>
            <a:pPr lvl="1" algn="just">
              <a:buFont typeface="Wingdings" panose="05000000000000000000" pitchFamily="2" charset="2"/>
              <a:buChar char="q"/>
            </a:pPr>
            <a:r>
              <a:rPr lang="en-US" sz="2600" dirty="0" smtClean="0">
                <a:latin typeface="Arial" panose="020B0604020202020204" pitchFamily="34" charset="0"/>
                <a:cs typeface="Arial" panose="020B0604020202020204" pitchFamily="34" charset="0"/>
              </a:rPr>
              <a:t>Bệnh </a:t>
            </a:r>
            <a:r>
              <a:rPr lang="en-US" sz="2600" dirty="0">
                <a:latin typeface="Arial" panose="020B0604020202020204" pitchFamily="34" charset="0"/>
                <a:cs typeface="Arial" panose="020B0604020202020204" pitchFamily="34" charset="0"/>
              </a:rPr>
              <a:t>thường tự khỏi trong vòng hai tuần, nguyên nhân thường do virus.</a:t>
            </a:r>
            <a:endParaRPr lang="en-AU" sz="2600" dirty="0">
              <a:latin typeface="Arial" panose="020B0604020202020204" pitchFamily="34" charset="0"/>
              <a:cs typeface="Arial" panose="020B0604020202020204" pitchFamily="34" charset="0"/>
            </a:endParaRPr>
          </a:p>
          <a:p>
            <a:pPr lvl="1" algn="just">
              <a:buFont typeface="Wingdings" panose="05000000000000000000" pitchFamily="2" charset="2"/>
              <a:buChar char="q"/>
            </a:pPr>
            <a:r>
              <a:rPr lang="en-US" sz="2600" dirty="0" smtClean="0">
                <a:latin typeface="Arial" panose="020B0604020202020204" pitchFamily="34" charset="0"/>
                <a:cs typeface="Arial" panose="020B0604020202020204" pitchFamily="34" charset="0"/>
              </a:rPr>
              <a:t>Trong </a:t>
            </a:r>
            <a:r>
              <a:rPr lang="en-US" sz="2600" dirty="0">
                <a:latin typeface="Arial" panose="020B0604020202020204" pitchFamily="34" charset="0"/>
                <a:cs typeface="Arial" panose="020B0604020202020204" pitchFamily="34" charset="0"/>
              </a:rPr>
              <a:t>thời gian xử trí tại nhà, nếu trẻ có biểu hiện ho kéo dài, thở nhanh, khó thở, bú kém, hoặc trẻ mệt mỏi hơn cần đưa trẻ đến khám tại cơ sở y tế</a:t>
            </a:r>
            <a:endParaRPr lang="en-AU"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139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81" y="147588"/>
            <a:ext cx="8596668" cy="506931"/>
          </a:xfrm>
        </p:spPr>
        <p:txBody>
          <a:bodyPr>
            <a:normAutofit fontScale="90000"/>
          </a:bodyPr>
          <a:lstStyle/>
          <a:p>
            <a:r>
              <a:rPr lang="en-US" b="1" i="1" dirty="0"/>
              <a:t>Phân loại/các cấp độ và biểu hiện </a:t>
            </a:r>
            <a:endParaRPr lang="en-AU" dirty="0"/>
          </a:p>
        </p:txBody>
      </p:sp>
      <p:sp>
        <p:nvSpPr>
          <p:cNvPr id="3" name="Content Placeholder 2"/>
          <p:cNvSpPr>
            <a:spLocks noGrp="1"/>
          </p:cNvSpPr>
          <p:nvPr>
            <p:ph idx="1"/>
          </p:nvPr>
        </p:nvSpPr>
        <p:spPr>
          <a:xfrm>
            <a:off x="581081" y="899679"/>
            <a:ext cx="8596668" cy="4981356"/>
          </a:xfrm>
        </p:spPr>
        <p:txBody>
          <a:bodyPr>
            <a:noAutofit/>
          </a:bodyPr>
          <a:lstStyle/>
          <a:p>
            <a:pPr marL="0" indent="0" algn="just">
              <a:buNone/>
            </a:pPr>
            <a:r>
              <a:rPr lang="en-US" sz="2800" i="1" dirty="0">
                <a:latin typeface="Arial" panose="020B0604020202020204" pitchFamily="34" charset="0"/>
                <a:cs typeface="Arial" panose="020B0604020202020204" pitchFamily="34" charset="0"/>
              </a:rPr>
              <a:t>Viêm </a:t>
            </a:r>
            <a:r>
              <a:rPr lang="en-US" sz="2800" i="1" dirty="0" smtClean="0">
                <a:latin typeface="Arial" panose="020B0604020202020204" pitchFamily="34" charset="0"/>
                <a:cs typeface="Arial" panose="020B0604020202020204" pitchFamily="34" charset="0"/>
              </a:rPr>
              <a:t>phổi</a:t>
            </a:r>
          </a:p>
          <a:p>
            <a:pPr algn="just"/>
            <a:r>
              <a:rPr lang="en-US" sz="2800" dirty="0">
                <a:latin typeface="Arial" panose="020B0604020202020204" pitchFamily="34" charset="0"/>
                <a:cs typeface="Arial" panose="020B0604020202020204" pitchFamily="34" charset="0"/>
              </a:rPr>
              <a:t>Trẻ bị ho (có kèm theo sốt hoặc không) kèm theo dấu hiệu thở nhanh được chẩn đoán là viêm phổi. Đánh giá nhịp thở nhanh phải đếm nhịp thở trong một phút hoặc nửa phút khi trẻ nằm yên. Trẻ được coi là có nhịp thở nhanh khi: </a:t>
            </a:r>
            <a:endParaRPr lang="en-AU" sz="2800" dirty="0">
              <a:latin typeface="Arial" panose="020B0604020202020204" pitchFamily="34" charset="0"/>
              <a:cs typeface="Arial" panose="020B0604020202020204" pitchFamily="34" charset="0"/>
            </a:endParaRPr>
          </a:p>
          <a:p>
            <a:pPr lvl="1" algn="just">
              <a:buFont typeface="Wingdings" panose="05000000000000000000" pitchFamily="2" charset="2"/>
              <a:buChar char="q"/>
            </a:pPr>
            <a:r>
              <a:rPr lang="en-US" sz="2400" dirty="0" smtClean="0">
                <a:latin typeface="Arial" panose="020B0604020202020204" pitchFamily="34" charset="0"/>
                <a:cs typeface="Arial" panose="020B0604020202020204" pitchFamily="34" charset="0"/>
              </a:rPr>
              <a:t>Trẻ </a:t>
            </a:r>
            <a:r>
              <a:rPr lang="en-US" sz="2400" dirty="0">
                <a:latin typeface="Arial" panose="020B0604020202020204" pitchFamily="34" charset="0"/>
                <a:cs typeface="Arial" panose="020B0604020202020204" pitchFamily="34" charset="0"/>
              </a:rPr>
              <a:t>dưới 2 tháng tuổi: Nhịp thở ≥ 60 lần / phút.</a:t>
            </a:r>
            <a:endParaRPr lang="en-AU" sz="2400" dirty="0">
              <a:latin typeface="Arial" panose="020B0604020202020204" pitchFamily="34" charset="0"/>
              <a:cs typeface="Arial" panose="020B0604020202020204" pitchFamily="34" charset="0"/>
            </a:endParaRPr>
          </a:p>
          <a:p>
            <a:pPr lvl="1" algn="just">
              <a:buFont typeface="Wingdings" panose="05000000000000000000" pitchFamily="2" charset="2"/>
              <a:buChar char="q"/>
            </a:pPr>
            <a:r>
              <a:rPr lang="en-US" sz="2400" dirty="0" smtClean="0">
                <a:latin typeface="Arial" panose="020B0604020202020204" pitchFamily="34" charset="0"/>
                <a:cs typeface="Arial" panose="020B0604020202020204" pitchFamily="34" charset="0"/>
              </a:rPr>
              <a:t>Trẻ </a:t>
            </a:r>
            <a:r>
              <a:rPr lang="en-US" sz="2400" dirty="0">
                <a:latin typeface="Arial" panose="020B0604020202020204" pitchFamily="34" charset="0"/>
                <a:cs typeface="Arial" panose="020B0604020202020204" pitchFamily="34" charset="0"/>
              </a:rPr>
              <a:t>2 − 12 tháng tuổi: Nhịp thở ≥ 50 lần / phút.</a:t>
            </a:r>
            <a:endParaRPr lang="en-AU" sz="2400" dirty="0">
              <a:latin typeface="Arial" panose="020B0604020202020204" pitchFamily="34" charset="0"/>
              <a:cs typeface="Arial" panose="020B0604020202020204" pitchFamily="34" charset="0"/>
            </a:endParaRPr>
          </a:p>
          <a:p>
            <a:pPr lvl="1" algn="just">
              <a:buFont typeface="Wingdings" panose="05000000000000000000" pitchFamily="2" charset="2"/>
              <a:buChar char="q"/>
            </a:pPr>
            <a:r>
              <a:rPr lang="en-US" sz="2400" dirty="0" smtClean="0">
                <a:latin typeface="Arial" panose="020B0604020202020204" pitchFamily="34" charset="0"/>
                <a:cs typeface="Arial" panose="020B0604020202020204" pitchFamily="34" charset="0"/>
              </a:rPr>
              <a:t>+rẻ </a:t>
            </a:r>
            <a:r>
              <a:rPr lang="en-US" sz="2400" dirty="0">
                <a:latin typeface="Arial" panose="020B0604020202020204" pitchFamily="34" charset="0"/>
                <a:cs typeface="Arial" panose="020B0604020202020204" pitchFamily="34" charset="0"/>
              </a:rPr>
              <a:t>12 − 60 tháng tuổi: Nhịp thở ≥ 40 lần / phút.</a:t>
            </a:r>
            <a:endParaRPr lang="en-AU" sz="2400" dirty="0">
              <a:latin typeface="Arial" panose="020B0604020202020204" pitchFamily="34" charset="0"/>
              <a:cs typeface="Arial" panose="020B0604020202020204" pitchFamily="34" charset="0"/>
            </a:endParaRPr>
          </a:p>
          <a:p>
            <a:pPr algn="just"/>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Khi trẻ có triệu chứng bị viêm phổi cần đưa trẻ đến cơ sở y tế hoặc bệnh viện để điều trị.</a:t>
            </a:r>
            <a:endParaRPr lang="en-AU" sz="2800" dirty="0">
              <a:latin typeface="Arial" panose="020B0604020202020204" pitchFamily="34" charset="0"/>
              <a:cs typeface="Arial" panose="020B0604020202020204" pitchFamily="34" charset="0"/>
            </a:endParaRPr>
          </a:p>
          <a:p>
            <a:pPr algn="just"/>
            <a:endParaRPr lang="en-A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44905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35806"/>
          </a:xfrm>
        </p:spPr>
        <p:txBody>
          <a:bodyPr>
            <a:normAutofit fontScale="90000"/>
          </a:bodyPr>
          <a:lstStyle/>
          <a:p>
            <a:r>
              <a:rPr lang="en-US" b="1" i="1" dirty="0"/>
              <a:t>Phân loại/các cấp độ và biểu hiện </a:t>
            </a:r>
            <a:endParaRPr lang="en-AU" dirty="0"/>
          </a:p>
        </p:txBody>
      </p:sp>
      <p:sp>
        <p:nvSpPr>
          <p:cNvPr id="3" name="Content Placeholder 2"/>
          <p:cNvSpPr>
            <a:spLocks noGrp="1"/>
          </p:cNvSpPr>
          <p:nvPr>
            <p:ph idx="1"/>
          </p:nvPr>
        </p:nvSpPr>
        <p:spPr>
          <a:xfrm>
            <a:off x="677334" y="1337912"/>
            <a:ext cx="8596668" cy="5001834"/>
          </a:xfrm>
        </p:spPr>
        <p:txBody>
          <a:bodyPr>
            <a:noAutofit/>
          </a:bodyPr>
          <a:lstStyle/>
          <a:p>
            <a:pPr marL="0" indent="0">
              <a:buNone/>
            </a:pPr>
            <a:r>
              <a:rPr lang="en-US" sz="2000" b="1" i="1" dirty="0">
                <a:latin typeface="Arial" panose="020B0604020202020204" pitchFamily="34" charset="0"/>
                <a:cs typeface="Arial" panose="020B0604020202020204" pitchFamily="34" charset="0"/>
              </a:rPr>
              <a:t>Trẻ bị viêm phổi nặng hoặc nhiễm khuẩn hô hấp cấp tính rất nặng khi có bất kỳ dấu hiệu nguy hiểm toàn thân nào sau đây:</a:t>
            </a:r>
            <a:endParaRPr lang="en-AU" sz="2000" b="1" i="1"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Không </a:t>
            </a:r>
            <a:r>
              <a:rPr lang="en-US" sz="2000" dirty="0">
                <a:latin typeface="Arial" panose="020B0604020202020204" pitchFamily="34" charset="0"/>
                <a:cs typeface="Arial" panose="020B0604020202020204" pitchFamily="34" charset="0"/>
              </a:rPr>
              <a:t>uống được hoặc bỏ bú.</a:t>
            </a:r>
            <a:endParaRPr lang="en-AU"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Co </a:t>
            </a:r>
            <a:r>
              <a:rPr lang="en-US" sz="2000" dirty="0">
                <a:latin typeface="Arial" panose="020B0604020202020204" pitchFamily="34" charset="0"/>
                <a:cs typeface="Arial" panose="020B0604020202020204" pitchFamily="34" charset="0"/>
              </a:rPr>
              <a:t>giật.</a:t>
            </a:r>
            <a:endParaRPr lang="en-AU"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Ngủ </a:t>
            </a:r>
            <a:r>
              <a:rPr lang="en-US" sz="2000" dirty="0">
                <a:latin typeface="Arial" panose="020B0604020202020204" pitchFamily="34" charset="0"/>
                <a:cs typeface="Arial" panose="020B0604020202020204" pitchFamily="34" charset="0"/>
              </a:rPr>
              <a:t>li bì khó đánh thức.</a:t>
            </a:r>
            <a:endParaRPr lang="en-AU"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Suy </a:t>
            </a:r>
            <a:r>
              <a:rPr lang="en-US" sz="2000" dirty="0">
                <a:latin typeface="Arial" panose="020B0604020202020204" pitchFamily="34" charset="0"/>
                <a:cs typeface="Arial" panose="020B0604020202020204" pitchFamily="34" charset="0"/>
              </a:rPr>
              <a:t>dinh dưỡng nặng.</a:t>
            </a:r>
            <a:endParaRPr lang="en-AU"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Nôn </a:t>
            </a:r>
            <a:r>
              <a:rPr lang="en-US" sz="2000" dirty="0">
                <a:latin typeface="Arial" panose="020B0604020202020204" pitchFamily="34" charset="0"/>
                <a:cs typeface="Arial" panose="020B0604020202020204" pitchFamily="34" charset="0"/>
              </a:rPr>
              <a:t>tất cả mọi thứ.</a:t>
            </a:r>
            <a:endParaRPr lang="en-AU"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Rút </a:t>
            </a:r>
            <a:r>
              <a:rPr lang="en-US" sz="2000" dirty="0">
                <a:latin typeface="Arial" panose="020B0604020202020204" pitchFamily="34" charset="0"/>
                <a:cs typeface="Arial" panose="020B0604020202020204" pitchFamily="34" charset="0"/>
              </a:rPr>
              <a:t>lõm lồng </a:t>
            </a:r>
            <a:r>
              <a:rPr lang="en-US" sz="2000" dirty="0" smtClean="0">
                <a:latin typeface="Arial" panose="020B0604020202020204" pitchFamily="34" charset="0"/>
                <a:cs typeface="Arial" panose="020B0604020202020204" pitchFamily="34" charset="0"/>
              </a:rPr>
              <a:t>ngực</a:t>
            </a:r>
          </a:p>
          <a:p>
            <a:r>
              <a:rPr lang="en-US" sz="2000" dirty="0" smtClean="0">
                <a:latin typeface="Arial" panose="020B0604020202020204" pitchFamily="34" charset="0"/>
                <a:cs typeface="Arial" panose="020B0604020202020204" pitchFamily="34" charset="0"/>
              </a:rPr>
              <a:t>Thở </a:t>
            </a:r>
            <a:r>
              <a:rPr lang="en-US" sz="2000" dirty="0">
                <a:latin typeface="Arial" panose="020B0604020202020204" pitchFamily="34" charset="0"/>
                <a:cs typeface="Arial" panose="020B0604020202020204" pitchFamily="34" charset="0"/>
              </a:rPr>
              <a:t>rít khi nằm yên: Là tiếng thở thô ráp được tạo ra khi trẻ hít </a:t>
            </a:r>
            <a:r>
              <a:rPr lang="en-US" sz="2000" dirty="0" smtClean="0">
                <a:latin typeface="Arial" panose="020B0604020202020204" pitchFamily="34" charset="0"/>
                <a:cs typeface="Arial" panose="020B0604020202020204" pitchFamily="34" charset="0"/>
              </a:rPr>
              <a:t>vào.</a:t>
            </a:r>
            <a:endParaRPr lang="en-AU"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Khi </a:t>
            </a:r>
            <a:r>
              <a:rPr lang="en-US" sz="2000" dirty="0">
                <a:latin typeface="Arial" panose="020B0604020202020204" pitchFamily="34" charset="0"/>
                <a:cs typeface="Arial" panose="020B0604020202020204" pitchFamily="34" charset="0"/>
              </a:rPr>
              <a:t>trẻ có dấu hiệu viêm phổi hoặc nhiễm khuẩn hô hấp cấp tính nặng và rất nặng cần chuyển ngay trẻ đến cơ sở y tế, bệnh viện để điều trị</a:t>
            </a:r>
            <a:endParaRPr lang="en-A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1095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7844"/>
            <a:ext cx="8596668" cy="1320800"/>
          </a:xfrm>
        </p:spPr>
        <p:txBody>
          <a:bodyPr/>
          <a:lstStyle/>
          <a:p>
            <a:r>
              <a:rPr lang="nb-NO" b="1" dirty="0"/>
              <a:t>I- MỤC TIÊU</a:t>
            </a:r>
            <a:endParaRPr lang="en-US" dirty="0"/>
          </a:p>
        </p:txBody>
      </p:sp>
      <p:sp>
        <p:nvSpPr>
          <p:cNvPr id="3" name="Content Placeholder 2"/>
          <p:cNvSpPr>
            <a:spLocks noGrp="1"/>
          </p:cNvSpPr>
          <p:nvPr>
            <p:ph idx="1"/>
          </p:nvPr>
        </p:nvSpPr>
        <p:spPr>
          <a:xfrm>
            <a:off x="677334" y="957431"/>
            <a:ext cx="9063432" cy="3880773"/>
          </a:xfrm>
        </p:spPr>
        <p:txBody>
          <a:bodyPr>
            <a:noAutofit/>
          </a:bodyPr>
          <a:lstStyle/>
          <a:p>
            <a:pPr marL="0" indent="0">
              <a:buNone/>
            </a:pPr>
            <a:r>
              <a:rPr lang="nb-NO" sz="2400" b="1" dirty="0">
                <a:latin typeface="Arial" panose="020B0604020202020204" pitchFamily="34" charset="0"/>
                <a:cs typeface="Arial" panose="020B0604020202020204" pitchFamily="34" charset="0"/>
              </a:rPr>
              <a:t>1. Kiến thức</a:t>
            </a:r>
            <a:r>
              <a:rPr lang="en-US" sz="2400" dirty="0">
                <a:latin typeface="Arial" panose="020B0604020202020204" pitchFamily="34" charset="0"/>
                <a:cs typeface="Arial" panose="020B0604020202020204" pitchFamily="34" charset="0"/>
              </a:rPr>
              <a:t> </a:t>
            </a:r>
          </a:p>
          <a:p>
            <a:r>
              <a:rPr lang="nb-NO" sz="2400" dirty="0" smtClean="0">
                <a:latin typeface="Arial" panose="020B0604020202020204" pitchFamily="34" charset="0"/>
                <a:cs typeface="Arial" panose="020B0604020202020204" pitchFamily="34" charset="0"/>
              </a:rPr>
              <a:t>Biết </a:t>
            </a:r>
            <a:r>
              <a:rPr lang="nb-NO" sz="2400" dirty="0">
                <a:latin typeface="Arial" panose="020B0604020202020204" pitchFamily="34" charset="0"/>
                <a:cs typeface="Arial" panose="020B0604020202020204" pitchFamily="34" charset="0"/>
              </a:rPr>
              <a:t>được các bệnh viêm đường hô hấp và tiêu chảy</a:t>
            </a:r>
            <a:endParaRPr lang="en-US" sz="2400" dirty="0">
              <a:latin typeface="Arial" panose="020B0604020202020204" pitchFamily="34" charset="0"/>
              <a:cs typeface="Arial" panose="020B0604020202020204" pitchFamily="34" charset="0"/>
            </a:endParaRPr>
          </a:p>
          <a:p>
            <a:r>
              <a:rPr lang="nb-NO" sz="2400" dirty="0" smtClean="0">
                <a:latin typeface="Arial" panose="020B0604020202020204" pitchFamily="34" charset="0"/>
                <a:cs typeface="Arial" panose="020B0604020202020204" pitchFamily="34" charset="0"/>
              </a:rPr>
              <a:t>Hiểu </a:t>
            </a:r>
            <a:r>
              <a:rPr lang="nb-NO" sz="2400" dirty="0">
                <a:latin typeface="Arial" panose="020B0604020202020204" pitchFamily="34" charset="0"/>
                <a:cs typeface="Arial" panose="020B0604020202020204" pitchFamily="34" charset="0"/>
              </a:rPr>
              <a:t>về chế độ dinh dưỡng cho trẻ bị viêm đường hô hấp và tiêu chảy</a:t>
            </a:r>
            <a:endParaRPr lang="en-US" sz="2400" dirty="0">
              <a:latin typeface="Arial" panose="020B0604020202020204" pitchFamily="34" charset="0"/>
              <a:cs typeface="Arial" panose="020B0604020202020204" pitchFamily="34" charset="0"/>
            </a:endParaRPr>
          </a:p>
          <a:p>
            <a:r>
              <a:rPr lang="nb-NO" sz="2400" dirty="0" smtClean="0">
                <a:latin typeface="Arial" panose="020B0604020202020204" pitchFamily="34" charset="0"/>
                <a:cs typeface="Arial" panose="020B0604020202020204" pitchFamily="34" charset="0"/>
              </a:rPr>
              <a:t>Biết </a:t>
            </a:r>
            <a:r>
              <a:rPr lang="nb-NO" sz="2400" dirty="0">
                <a:latin typeface="Arial" panose="020B0604020202020204" pitchFamily="34" charset="0"/>
                <a:cs typeface="Arial" panose="020B0604020202020204" pitchFamily="34" charset="0"/>
              </a:rPr>
              <a:t>cách chăm sóc khi trẻ bị viêm đường hô hấp và tiêu chảy</a:t>
            </a:r>
            <a:endParaRPr lang="en-US" sz="2400" dirty="0">
              <a:latin typeface="Arial" panose="020B0604020202020204" pitchFamily="34" charset="0"/>
              <a:cs typeface="Arial" panose="020B0604020202020204" pitchFamily="34" charset="0"/>
            </a:endParaRPr>
          </a:p>
          <a:p>
            <a:pPr marL="0" indent="0">
              <a:buNone/>
            </a:pPr>
            <a:r>
              <a:rPr lang="nb-NO" sz="2400" b="1" dirty="0">
                <a:latin typeface="Arial" panose="020B0604020202020204" pitchFamily="34" charset="0"/>
                <a:cs typeface="Arial" panose="020B0604020202020204" pitchFamily="34" charset="0"/>
              </a:rPr>
              <a:t>2. Kĩ năng</a:t>
            </a:r>
            <a:endParaRPr lang="en-US" sz="2400" dirty="0">
              <a:latin typeface="Arial" panose="020B0604020202020204" pitchFamily="34" charset="0"/>
              <a:cs typeface="Arial" panose="020B0604020202020204" pitchFamily="34" charset="0"/>
            </a:endParaRPr>
          </a:p>
          <a:p>
            <a:r>
              <a:rPr lang="nb-NO" sz="2400" dirty="0" smtClean="0">
                <a:latin typeface="Arial" panose="020B0604020202020204" pitchFamily="34" charset="0"/>
                <a:cs typeface="Arial" panose="020B0604020202020204" pitchFamily="34" charset="0"/>
              </a:rPr>
              <a:t>Có </a:t>
            </a:r>
            <a:r>
              <a:rPr lang="nb-NO" sz="2400" dirty="0">
                <a:latin typeface="Arial" panose="020B0604020202020204" pitchFamily="34" charset="0"/>
                <a:cs typeface="Arial" panose="020B0604020202020204" pitchFamily="34" charset="0"/>
              </a:rPr>
              <a:t>kỹ năng xây dựng và thực hiện chế độ dinh dưỡng cho trẻ em bị viêm đường hô hấp và tiêu chảy </a:t>
            </a:r>
            <a:endParaRPr lang="en-US" sz="2400" dirty="0">
              <a:latin typeface="Arial" panose="020B0604020202020204" pitchFamily="34" charset="0"/>
              <a:cs typeface="Arial" panose="020B0604020202020204" pitchFamily="34" charset="0"/>
            </a:endParaRPr>
          </a:p>
          <a:p>
            <a:r>
              <a:rPr lang="nb-NO" sz="2400" dirty="0" smtClean="0">
                <a:latin typeface="Arial" panose="020B0604020202020204" pitchFamily="34" charset="0"/>
                <a:cs typeface="Arial" panose="020B0604020202020204" pitchFamily="34" charset="0"/>
              </a:rPr>
              <a:t>Có </a:t>
            </a:r>
            <a:r>
              <a:rPr lang="nb-NO" sz="2400" dirty="0">
                <a:latin typeface="Arial" panose="020B0604020202020204" pitchFamily="34" charset="0"/>
                <a:cs typeface="Arial" panose="020B0604020202020204" pitchFamily="34" charset="0"/>
              </a:rPr>
              <a:t>kỹ năng chăm sóc khi trẻ em bị viêm đường hô hấp và tiêu chảy</a:t>
            </a:r>
            <a:r>
              <a:rPr lang="en-US" sz="2400" dirty="0">
                <a:latin typeface="Arial" panose="020B0604020202020204" pitchFamily="34" charset="0"/>
                <a:cs typeface="Arial" panose="020B0604020202020204" pitchFamily="34" charset="0"/>
              </a:rPr>
              <a:t> </a:t>
            </a:r>
            <a:r>
              <a:rPr lang="x-none" sz="2400" dirty="0">
                <a:latin typeface="Arial" panose="020B0604020202020204" pitchFamily="34" charset="0"/>
                <a:cs typeface="Arial" panose="020B0604020202020204" pitchFamily="34" charset="0"/>
              </a:rPr>
              <a:t> Các mức độ kiến thức nên trình bày theo thang Bloom:</a:t>
            </a:r>
            <a:endParaRPr lang="en-US" sz="2400" dirty="0">
              <a:latin typeface="Arial" panose="020B0604020202020204" pitchFamily="34" charset="0"/>
              <a:cs typeface="Arial" panose="020B0604020202020204" pitchFamily="34" charset="0"/>
            </a:endParaRPr>
          </a:p>
          <a:p>
            <a:r>
              <a:rPr lang="x-none" sz="2400" dirty="0">
                <a:latin typeface="Arial" panose="020B0604020202020204" pitchFamily="34" charset="0"/>
                <a:cs typeface="Arial" panose="020B0604020202020204" pitchFamily="34" charset="0"/>
              </a:rPr>
              <a:t>Biết; Hiểu; Vận dụng; phân </a:t>
            </a:r>
            <a:r>
              <a:rPr lang="x-none" sz="2400" dirty="0" smtClean="0">
                <a:latin typeface="Arial" panose="020B0604020202020204" pitchFamily="34" charset="0"/>
                <a:cs typeface="Arial" panose="020B0604020202020204" pitchFamily="34" charset="0"/>
              </a:rPr>
              <a:t>tích</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2373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12808"/>
          </a:xfrm>
        </p:spPr>
        <p:txBody>
          <a:bodyPr>
            <a:normAutofit fontScale="90000"/>
          </a:bodyPr>
          <a:lstStyle/>
          <a:p>
            <a:r>
              <a:rPr lang="en-US" b="1" i="1" dirty="0"/>
              <a:t>Yếu tố nguy cơ</a:t>
            </a:r>
            <a:endParaRPr lang="en-AU" dirty="0"/>
          </a:p>
        </p:txBody>
      </p:sp>
      <p:sp>
        <p:nvSpPr>
          <p:cNvPr id="3" name="Content Placeholder 2"/>
          <p:cNvSpPr>
            <a:spLocks noGrp="1"/>
          </p:cNvSpPr>
          <p:nvPr>
            <p:ph idx="1"/>
          </p:nvPr>
        </p:nvSpPr>
        <p:spPr>
          <a:xfrm>
            <a:off x="677334" y="1347537"/>
            <a:ext cx="8596668" cy="5001834"/>
          </a:xfrm>
        </p:spPr>
        <p:txBody>
          <a:bodyPr>
            <a:normAutofit/>
          </a:bodyPr>
          <a:lstStyle/>
          <a:p>
            <a:pPr algn="just"/>
            <a:r>
              <a:rPr lang="en-US" sz="2400" dirty="0" smtClean="0">
                <a:latin typeface="Arial" panose="020B0604020202020204" pitchFamily="34" charset="0"/>
                <a:cs typeface="Arial" panose="020B0604020202020204" pitchFamily="34" charset="0"/>
              </a:rPr>
              <a:t>Do </a:t>
            </a:r>
            <a:r>
              <a:rPr lang="en-US" sz="2400" dirty="0">
                <a:latin typeface="Arial" panose="020B0604020202020204" pitchFamily="34" charset="0"/>
                <a:cs typeface="Arial" panose="020B0604020202020204" pitchFamily="34" charset="0"/>
              </a:rPr>
              <a:t>thời tiết thay đổi đặc biệt là khi giao mùa.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Bệnh </a:t>
            </a:r>
            <a:r>
              <a:rPr lang="en-US" sz="2400" dirty="0">
                <a:latin typeface="Arial" panose="020B0604020202020204" pitchFamily="34" charset="0"/>
                <a:cs typeface="Arial" panose="020B0604020202020204" pitchFamily="34" charset="0"/>
              </a:rPr>
              <a:t>nhiễm khuẩn hô hấp hay gặp hơn ở trẻ sinh non, nhẹ cân, suy dinh dưỡng, suy giảm miễn dịch hoặc có bệnh mãn tính kèm theo và không được nuôi bằng sữa mẹ.</a:t>
            </a:r>
            <a:endParaRPr lang="en-AU"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Trẻ </a:t>
            </a:r>
            <a:r>
              <a:rPr lang="en-US" sz="2400" dirty="0">
                <a:latin typeface="Arial" panose="020B0604020202020204" pitchFamily="34" charset="0"/>
                <a:cs typeface="Arial" panose="020B0604020202020204" pitchFamily="34" charset="0"/>
              </a:rPr>
              <a:t>sống trong môi trường chật hẹp, ô nhiễm, vệ sinh kém, nhiều khói bụi, thuốc lá.</a:t>
            </a:r>
            <a:endParaRPr lang="en-AU"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Môi </a:t>
            </a:r>
            <a:r>
              <a:rPr lang="en-US" sz="2400" dirty="0">
                <a:latin typeface="Arial" panose="020B0604020202020204" pitchFamily="34" charset="0"/>
                <a:cs typeface="Arial" panose="020B0604020202020204" pitchFamily="34" charset="0"/>
              </a:rPr>
              <a:t>trường có nguồn lây vi khuẩn hay virus do người bệnh ho, hắt hơi, sổ mũi, trẻ cầm nắm các vật dụng, đồ chơi nhiễm bẩn hay có sự hiện diện của các vi sinh vật gây bệnh.</a:t>
            </a:r>
            <a:endParaRPr lang="en-AU"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Sau </a:t>
            </a:r>
            <a:r>
              <a:rPr lang="en-US" sz="2400" dirty="0">
                <a:latin typeface="Arial" panose="020B0604020202020204" pitchFamily="34" charset="0"/>
                <a:cs typeface="Arial" panose="020B0604020202020204" pitchFamily="34" charset="0"/>
              </a:rPr>
              <a:t>đợt sốt virus, sởi, thủy đậu... trẻ dễ bị viêm đường hô hấp </a:t>
            </a:r>
            <a:endParaRPr lang="en-AU" sz="2400" dirty="0">
              <a:latin typeface="Arial" panose="020B0604020202020204" pitchFamily="34" charset="0"/>
              <a:cs typeface="Arial" panose="020B0604020202020204" pitchFamily="34" charset="0"/>
            </a:endParaRPr>
          </a:p>
          <a:p>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9175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0935"/>
          </a:xfrm>
        </p:spPr>
        <p:txBody>
          <a:bodyPr/>
          <a:lstStyle/>
          <a:p>
            <a:r>
              <a:rPr lang="en-US" b="1" i="1" dirty="0"/>
              <a:t>Đánh giá tình trạng ho hoặc khó thở</a:t>
            </a:r>
            <a:endParaRPr lang="en-AU" dirty="0"/>
          </a:p>
        </p:txBody>
      </p:sp>
      <p:sp>
        <p:nvSpPr>
          <p:cNvPr id="3" name="Content Placeholder 2"/>
          <p:cNvSpPr>
            <a:spLocks noGrp="1"/>
          </p:cNvSpPr>
          <p:nvPr>
            <p:ph idx="1"/>
          </p:nvPr>
        </p:nvSpPr>
        <p:spPr>
          <a:xfrm>
            <a:off x="677334" y="1617045"/>
            <a:ext cx="8596668" cy="4424318"/>
          </a:xfrm>
        </p:spPr>
        <p:txBody>
          <a:bodyPr/>
          <a:lstStyle/>
          <a:p>
            <a:pPr marL="0" indent="0" algn="just">
              <a:buNone/>
            </a:pPr>
            <a:r>
              <a:rPr lang="en-US" sz="2400" b="1" i="1" dirty="0">
                <a:latin typeface="Arial" panose="020B0604020202020204" pitchFamily="34" charset="0"/>
                <a:cs typeface="Arial" panose="020B0604020202020204" pitchFamily="34" charset="0"/>
              </a:rPr>
              <a:t>Ho và khó thở là triệu chứng chính của nhiễm khuẩn hô hấp cấp tính. Một trẻ bị ho hoặc khó thở cần được theo dõi:</a:t>
            </a:r>
            <a:endParaRPr lang="en-AU" sz="2400" b="1" i="1"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Thời </a:t>
            </a:r>
            <a:r>
              <a:rPr lang="en-US" sz="2400" dirty="0">
                <a:latin typeface="Arial" panose="020B0604020202020204" pitchFamily="34" charset="0"/>
                <a:cs typeface="Arial" panose="020B0604020202020204" pitchFamily="34" charset="0"/>
              </a:rPr>
              <a:t>gian bị ho hoặc khó thở.</a:t>
            </a:r>
            <a:endParaRPr lang="en-AU"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Thở </a:t>
            </a:r>
            <a:r>
              <a:rPr lang="en-US" sz="2400" dirty="0">
                <a:latin typeface="Arial" panose="020B0604020202020204" pitchFamily="34" charset="0"/>
                <a:cs typeface="Arial" panose="020B0604020202020204" pitchFamily="34" charset="0"/>
              </a:rPr>
              <a:t>nhanh.</a:t>
            </a:r>
            <a:endParaRPr lang="en-AU"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Rút </a:t>
            </a:r>
            <a:r>
              <a:rPr lang="en-US" sz="2400" dirty="0">
                <a:latin typeface="Arial" panose="020B0604020202020204" pitchFamily="34" charset="0"/>
                <a:cs typeface="Arial" panose="020B0604020202020204" pitchFamily="34" charset="0"/>
              </a:rPr>
              <a:t>lõm lồng ngực.</a:t>
            </a:r>
            <a:endParaRPr lang="en-AU"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Thở </a:t>
            </a:r>
            <a:r>
              <a:rPr lang="en-US" sz="2400" dirty="0">
                <a:latin typeface="Arial" panose="020B0604020202020204" pitchFamily="34" charset="0"/>
                <a:cs typeface="Arial" panose="020B0604020202020204" pitchFamily="34" charset="0"/>
              </a:rPr>
              <a:t>rít khi nằm yên. </a:t>
            </a:r>
            <a:endParaRPr lang="en-AU" sz="2400" dirty="0">
              <a:latin typeface="Arial" panose="020B0604020202020204" pitchFamily="34" charset="0"/>
              <a:cs typeface="Arial" panose="020B0604020202020204" pitchFamily="34" charset="0"/>
            </a:endParaRPr>
          </a:p>
          <a:p>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1528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3815"/>
          </a:xfrm>
        </p:spPr>
        <p:txBody>
          <a:bodyPr/>
          <a:lstStyle/>
          <a:p>
            <a:r>
              <a:rPr lang="en-US" b="1" i="1" dirty="0"/>
              <a:t>Nguyên nhân của nhiễm khuẩn hô hấp </a:t>
            </a:r>
            <a:endParaRPr lang="en-AU" dirty="0"/>
          </a:p>
        </p:txBody>
      </p:sp>
      <p:sp>
        <p:nvSpPr>
          <p:cNvPr id="3" name="Content Placeholder 2"/>
          <p:cNvSpPr>
            <a:spLocks noGrp="1"/>
          </p:cNvSpPr>
          <p:nvPr>
            <p:ph idx="1"/>
          </p:nvPr>
        </p:nvSpPr>
        <p:spPr>
          <a:xfrm>
            <a:off x="783212" y="1819174"/>
            <a:ext cx="8596668" cy="4385817"/>
          </a:xfrm>
        </p:spPr>
        <p:txBody>
          <a:bodyPr/>
          <a:lstStyle/>
          <a:p>
            <a:pPr algn="just"/>
            <a:r>
              <a:rPr lang="en-US" sz="2400" dirty="0" smtClean="0">
                <a:latin typeface="Arial" panose="020B0604020202020204" pitchFamily="34" charset="0"/>
                <a:cs typeface="Arial" panose="020B0604020202020204" pitchFamily="34" charset="0"/>
              </a:rPr>
              <a:t>Nhiểm </a:t>
            </a:r>
            <a:r>
              <a:rPr lang="en-US" sz="2400" dirty="0">
                <a:latin typeface="Arial" panose="020B0604020202020204" pitchFamily="34" charset="0"/>
                <a:cs typeface="Arial" panose="020B0604020202020204" pitchFamily="34" charset="0"/>
              </a:rPr>
              <a:t>khuẩn hô hấp do </a:t>
            </a:r>
            <a:r>
              <a:rPr lang="en-US" sz="2400" dirty="0" smtClean="0">
                <a:latin typeface="Arial" panose="020B0604020202020204" pitchFamily="34" charset="0"/>
                <a:cs typeface="Arial" panose="020B0604020202020204" pitchFamily="34" charset="0"/>
              </a:rPr>
              <a:t>virus </a:t>
            </a:r>
          </a:p>
          <a:p>
            <a:pPr algn="just"/>
            <a:r>
              <a:rPr lang="en-US" sz="2400" dirty="0" smtClean="0">
                <a:latin typeface="Arial" panose="020B0604020202020204" pitchFamily="34" charset="0"/>
                <a:cs typeface="Arial" panose="020B0604020202020204" pitchFamily="34" charset="0"/>
              </a:rPr>
              <a:t>Nhiễm </a:t>
            </a:r>
            <a:r>
              <a:rPr lang="en-US" sz="2400" dirty="0">
                <a:latin typeface="Arial" panose="020B0604020202020204" pitchFamily="34" charset="0"/>
                <a:cs typeface="Arial" panose="020B0604020202020204" pitchFamily="34" charset="0"/>
              </a:rPr>
              <a:t>khuẩn hô hấp do vi </a:t>
            </a:r>
            <a:r>
              <a:rPr lang="en-US" sz="2400" dirty="0" smtClean="0">
                <a:latin typeface="Arial" panose="020B0604020202020204" pitchFamily="34" charset="0"/>
                <a:cs typeface="Arial" panose="020B0604020202020204" pitchFamily="34" charset="0"/>
              </a:rPr>
              <a:t>khuẩn</a:t>
            </a:r>
            <a:endParaRPr lang="en-AU"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Nhiễm </a:t>
            </a:r>
            <a:r>
              <a:rPr lang="en-US" sz="2400" dirty="0">
                <a:latin typeface="Arial" panose="020B0604020202020204" pitchFamily="34" charset="0"/>
                <a:cs typeface="Arial" panose="020B0604020202020204" pitchFamily="34" charset="0"/>
              </a:rPr>
              <a:t>khuẩn hô hấp do cảm lạnh</a:t>
            </a:r>
            <a:endParaRPr lang="en-AU" sz="2400" dirty="0">
              <a:latin typeface="Arial" panose="020B0604020202020204" pitchFamily="34" charset="0"/>
              <a:cs typeface="Arial" panose="020B0604020202020204" pitchFamily="34" charset="0"/>
            </a:endParaRPr>
          </a:p>
          <a:p>
            <a:pPr algn="just"/>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4824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956" y="224589"/>
            <a:ext cx="9448443" cy="1320800"/>
          </a:xfrm>
        </p:spPr>
        <p:txBody>
          <a:bodyPr/>
          <a:lstStyle/>
          <a:p>
            <a:r>
              <a:rPr lang="en-US" b="1" i="1" dirty="0"/>
              <a:t>Cách chăm sóc trẻ bị nhiễm khuẩn hô hấp </a:t>
            </a:r>
            <a:endParaRPr lang="en-AU" dirty="0"/>
          </a:p>
        </p:txBody>
      </p:sp>
      <p:sp>
        <p:nvSpPr>
          <p:cNvPr id="3" name="Content Placeholder 2"/>
          <p:cNvSpPr>
            <a:spLocks noGrp="1"/>
          </p:cNvSpPr>
          <p:nvPr>
            <p:ph idx="1"/>
          </p:nvPr>
        </p:nvSpPr>
        <p:spPr>
          <a:xfrm>
            <a:off x="725460" y="1207970"/>
            <a:ext cx="8596668" cy="4780454"/>
          </a:xfrm>
        </p:spPr>
        <p:txBody>
          <a:bodyPr>
            <a:noAutofit/>
          </a:bodyPr>
          <a:lstStyle/>
          <a:p>
            <a:pPr algn="just"/>
            <a:r>
              <a:rPr lang="en-US" sz="2800" dirty="0" smtClean="0">
                <a:latin typeface="Arial" panose="020B0604020202020204" pitchFamily="34" charset="0"/>
                <a:cs typeface="Arial" panose="020B0604020202020204" pitchFamily="34" charset="0"/>
              </a:rPr>
              <a:t>Giữ </a:t>
            </a:r>
            <a:r>
              <a:rPr lang="en-US" sz="2800" dirty="0">
                <a:latin typeface="Arial" panose="020B0604020202020204" pitchFamily="34" charset="0"/>
                <a:cs typeface="Arial" panose="020B0604020202020204" pitchFamily="34" charset="0"/>
              </a:rPr>
              <a:t>ấm cho trẻ: Cho trẻ nằm ở nơi ấm nhưng thoáng mát, mặc ấm vào mùa đông và thoáng mát vào mùa hè.</a:t>
            </a:r>
            <a:endParaRPr lang="en-AU" sz="2800" dirty="0">
              <a:latin typeface="Arial" panose="020B0604020202020204" pitchFamily="34" charset="0"/>
              <a:cs typeface="Arial" panose="020B0604020202020204" pitchFamily="34" charset="0"/>
            </a:endParaRPr>
          </a:p>
          <a:p>
            <a:pPr algn="just"/>
            <a:r>
              <a:rPr lang="en-US" sz="2800" dirty="0" smtClean="0">
                <a:latin typeface="Arial" panose="020B0604020202020204" pitchFamily="34" charset="0"/>
                <a:cs typeface="Arial" panose="020B0604020202020204" pitchFamily="34" charset="0"/>
              </a:rPr>
              <a:t>Làm </a:t>
            </a:r>
            <a:r>
              <a:rPr lang="en-US" sz="2800" dirty="0">
                <a:latin typeface="Arial" panose="020B0604020202020204" pitchFamily="34" charset="0"/>
                <a:cs typeface="Arial" panose="020B0604020202020204" pitchFamily="34" charset="0"/>
              </a:rPr>
              <a:t>sạch, thông mũi và dùng thuốc nhỏ mũi cho trẻ.</a:t>
            </a:r>
            <a:endParaRPr lang="en-AU" sz="2800" dirty="0">
              <a:latin typeface="Arial" panose="020B0604020202020204" pitchFamily="34" charset="0"/>
              <a:cs typeface="Arial" panose="020B0604020202020204" pitchFamily="34" charset="0"/>
            </a:endParaRPr>
          </a:p>
          <a:p>
            <a:pPr algn="just"/>
            <a:r>
              <a:rPr lang="en-US" sz="2800" dirty="0" smtClean="0">
                <a:latin typeface="Arial" panose="020B0604020202020204" pitchFamily="34" charset="0"/>
                <a:cs typeface="Arial" panose="020B0604020202020204" pitchFamily="34" charset="0"/>
              </a:rPr>
              <a:t>Giữ </a:t>
            </a:r>
            <a:r>
              <a:rPr lang="en-US" sz="2800" dirty="0">
                <a:latin typeface="Arial" panose="020B0604020202020204" pitchFamily="34" charset="0"/>
                <a:cs typeface="Arial" panose="020B0604020202020204" pitchFamily="34" charset="0"/>
              </a:rPr>
              <a:t>gìn vệ sinh răng miệng, mắt thường xuyên cho trẻ.</a:t>
            </a:r>
            <a:endParaRPr lang="en-AU" sz="2800" dirty="0">
              <a:latin typeface="Arial" panose="020B0604020202020204" pitchFamily="34" charset="0"/>
              <a:cs typeface="Arial" panose="020B0604020202020204" pitchFamily="34" charset="0"/>
            </a:endParaRPr>
          </a:p>
          <a:p>
            <a:pPr algn="just"/>
            <a:r>
              <a:rPr lang="en-US" sz="2800" dirty="0" smtClean="0">
                <a:latin typeface="Arial" panose="020B0604020202020204" pitchFamily="34" charset="0"/>
                <a:cs typeface="Arial" panose="020B0604020202020204" pitchFamily="34" charset="0"/>
              </a:rPr>
              <a:t>Chỉ </a:t>
            </a:r>
            <a:r>
              <a:rPr lang="en-US" sz="2800" dirty="0">
                <a:latin typeface="Arial" panose="020B0604020202020204" pitchFamily="34" charset="0"/>
                <a:cs typeface="Arial" panose="020B0604020202020204" pitchFamily="34" charset="0"/>
              </a:rPr>
              <a:t>dùng kháng sinh cho trẻ khi có chỉ định của y, bác sỹ. </a:t>
            </a:r>
            <a:endParaRPr lang="en-AU" sz="2800" dirty="0">
              <a:latin typeface="Arial" panose="020B0604020202020204" pitchFamily="34" charset="0"/>
              <a:cs typeface="Arial" panose="020B0604020202020204" pitchFamily="34" charset="0"/>
            </a:endParaRPr>
          </a:p>
          <a:p>
            <a:pPr algn="just"/>
            <a:r>
              <a:rPr lang="en-US" sz="2800" dirty="0" smtClean="0">
                <a:latin typeface="Arial" panose="020B0604020202020204" pitchFamily="34" charset="0"/>
                <a:cs typeface="Arial" panose="020B0604020202020204" pitchFamily="34" charset="0"/>
              </a:rPr>
              <a:t>Bổ </a:t>
            </a:r>
            <a:r>
              <a:rPr lang="en-US" sz="2800" dirty="0">
                <a:latin typeface="Arial" panose="020B0604020202020204" pitchFamily="34" charset="0"/>
                <a:cs typeface="Arial" panose="020B0604020202020204" pitchFamily="34" charset="0"/>
              </a:rPr>
              <a:t>sung vitamin A theo hướng dẫn của chương trình phòng chống thiếu vitamin A</a:t>
            </a:r>
            <a:endParaRPr lang="en-A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7618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Cách nuôi dưỡng trẻ bị nhiễm khuẩn hô hấp cấp tính</a:t>
            </a:r>
            <a:r>
              <a:rPr lang="en-AU" dirty="0"/>
              <a:t/>
            </a:r>
            <a:br>
              <a:rPr lang="en-AU" dirty="0"/>
            </a:br>
            <a:endParaRPr lang="en-AU" dirty="0"/>
          </a:p>
        </p:txBody>
      </p:sp>
      <p:sp>
        <p:nvSpPr>
          <p:cNvPr id="3" name="Content Placeholder 2"/>
          <p:cNvSpPr>
            <a:spLocks noGrp="1"/>
          </p:cNvSpPr>
          <p:nvPr>
            <p:ph idx="1"/>
          </p:nvPr>
        </p:nvSpPr>
        <p:spPr/>
        <p:txBody>
          <a:bodyPr>
            <a:normAutofit lnSpcReduction="10000"/>
          </a:bodyPr>
          <a:lstStyle/>
          <a:p>
            <a:pPr algn="just"/>
            <a:r>
              <a:rPr lang="en-US" sz="2000" dirty="0">
                <a:latin typeface="Arial" panose="020B0604020202020204" pitchFamily="34" charset="0"/>
                <a:cs typeface="Arial" panose="020B0604020202020204" pitchFamily="34" charset="0"/>
              </a:rPr>
              <a:t>Nên cho ăn các loại thức ăn mềm, dễ tiêu và chia làm nhiều bữa </a:t>
            </a:r>
            <a:r>
              <a:rPr lang="en-US" sz="2000" dirty="0" smtClean="0">
                <a:latin typeface="Arial" panose="020B0604020202020204" pitchFamily="34" charset="0"/>
                <a:cs typeface="Arial" panose="020B0604020202020204" pitchFamily="34" charset="0"/>
              </a:rPr>
              <a:t>nhỏ.</a:t>
            </a:r>
          </a:p>
          <a:p>
            <a:pPr algn="just">
              <a:lnSpc>
                <a:spcPct val="150000"/>
              </a:lnSpc>
            </a:pPr>
            <a:r>
              <a:rPr lang="en-US" sz="2000" dirty="0" smtClean="0">
                <a:latin typeface="Arial" panose="020B0604020202020204" pitchFamily="34" charset="0"/>
                <a:cs typeface="Arial" panose="020B0604020202020204" pitchFamily="34" charset="0"/>
              </a:rPr>
              <a:t>Đa </a:t>
            </a:r>
            <a:r>
              <a:rPr lang="en-US" sz="2000" dirty="0">
                <a:latin typeface="Arial" panose="020B0604020202020204" pitchFamily="34" charset="0"/>
                <a:cs typeface="Arial" panose="020B0604020202020204" pitchFamily="34" charset="0"/>
              </a:rPr>
              <a:t>dạng hoá bữa ăn với nhiều loại thực phẩm khác nhau, thay đổi cách chế biến và cho trẻ ăn những loại thức ăn trẻ thích để khuyến khích trẻ ăn được nhiều.</a:t>
            </a:r>
            <a:endParaRPr lang="en-AU" sz="2000" dirty="0">
              <a:latin typeface="Arial" panose="020B0604020202020204" pitchFamily="34" charset="0"/>
              <a:cs typeface="Arial" panose="020B0604020202020204" pitchFamily="34" charset="0"/>
            </a:endParaRPr>
          </a:p>
          <a:p>
            <a:pPr algn="just">
              <a:lnSpc>
                <a:spcPct val="150000"/>
              </a:lnSpc>
            </a:pPr>
            <a:r>
              <a:rPr lang="en-US" sz="2000" dirty="0" smtClean="0">
                <a:latin typeface="Arial" panose="020B0604020202020204" pitchFamily="34" charset="0"/>
                <a:cs typeface="Arial" panose="020B0604020202020204" pitchFamily="34" charset="0"/>
              </a:rPr>
              <a:t>Cho </a:t>
            </a:r>
            <a:r>
              <a:rPr lang="en-US" sz="2000" dirty="0">
                <a:latin typeface="Arial" panose="020B0604020202020204" pitchFamily="34" charset="0"/>
                <a:cs typeface="Arial" panose="020B0604020202020204" pitchFamily="34" charset="0"/>
              </a:rPr>
              <a:t>trẻ uống nhiều nước, nước ép quả tươi và ăn thêm </a:t>
            </a:r>
            <a:r>
              <a:rPr lang="en-US" sz="2000" dirty="0" smtClean="0">
                <a:latin typeface="Arial" panose="020B0604020202020204" pitchFamily="34" charset="0"/>
                <a:cs typeface="Arial" panose="020B0604020202020204" pitchFamily="34" charset="0"/>
              </a:rPr>
              <a:t>quả chín và </a:t>
            </a:r>
            <a:r>
              <a:rPr lang="en-US" sz="2000" dirty="0">
                <a:latin typeface="Arial" panose="020B0604020202020204" pitchFamily="34" charset="0"/>
                <a:cs typeface="Arial" panose="020B0604020202020204" pitchFamily="34" charset="0"/>
              </a:rPr>
              <a:t>cung cấp thêm các vitamin, đặc biệt là vitamin A và vitamin C cho trẻ.</a:t>
            </a:r>
            <a:endParaRPr lang="en-AU" sz="2000" dirty="0">
              <a:latin typeface="Arial" panose="020B0604020202020204" pitchFamily="34" charset="0"/>
              <a:cs typeface="Arial" panose="020B0604020202020204" pitchFamily="34" charset="0"/>
            </a:endParaRPr>
          </a:p>
          <a:p>
            <a:pPr algn="just">
              <a:lnSpc>
                <a:spcPct val="150000"/>
              </a:lnSpc>
            </a:pPr>
            <a:r>
              <a:rPr lang="en-US" sz="2000" dirty="0" smtClean="0">
                <a:latin typeface="Arial" panose="020B0604020202020204" pitchFamily="34" charset="0"/>
                <a:cs typeface="Arial" panose="020B0604020202020204" pitchFamily="34" charset="0"/>
              </a:rPr>
              <a:t>Sau </a:t>
            </a:r>
            <a:r>
              <a:rPr lang="en-US" sz="2000" dirty="0">
                <a:latin typeface="Arial" panose="020B0604020202020204" pitchFamily="34" charset="0"/>
                <a:cs typeface="Arial" panose="020B0604020202020204" pitchFamily="34" charset="0"/>
              </a:rPr>
              <a:t>khi trẻ khỏi bệnh cần cho trẻ ăn tăng thêm bữa với các loại thức ăn giàu dinh dưỡng giúp trẻ nhanh hồi phục.</a:t>
            </a:r>
            <a:endParaRPr lang="en-AU" sz="2000" dirty="0">
              <a:latin typeface="Arial" panose="020B0604020202020204" pitchFamily="34" charset="0"/>
              <a:cs typeface="Arial" panose="020B0604020202020204" pitchFamily="34" charset="0"/>
            </a:endParaRPr>
          </a:p>
          <a:p>
            <a:pPr algn="just"/>
            <a:endParaRPr lang="en-A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9248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Phòng chống viêm đường hô hấp</a:t>
            </a:r>
            <a:endParaRPr lang="en-AU" dirty="0"/>
          </a:p>
        </p:txBody>
      </p:sp>
      <p:sp>
        <p:nvSpPr>
          <p:cNvPr id="3" name="Content Placeholder 2"/>
          <p:cNvSpPr>
            <a:spLocks noGrp="1"/>
          </p:cNvSpPr>
          <p:nvPr>
            <p:ph idx="1"/>
          </p:nvPr>
        </p:nvSpPr>
        <p:spPr>
          <a:xfrm>
            <a:off x="677333" y="1448319"/>
            <a:ext cx="9544695" cy="3880773"/>
          </a:xfrm>
        </p:spPr>
        <p:txBody>
          <a:bodyPr>
            <a:noAutofit/>
          </a:bodyPr>
          <a:lstStyle/>
          <a:p>
            <a:pPr algn="just"/>
            <a:r>
              <a:rPr lang="en-US" sz="2000" dirty="0">
                <a:latin typeface="Arial" panose="020B0604020202020204" pitchFamily="34" charset="0"/>
                <a:cs typeface="Arial" panose="020B0604020202020204" pitchFamily="34" charset="0"/>
              </a:rPr>
              <a:t>Chế độ ăn hợp lý với đầy đủ bốn nhóm thực phẩm. </a:t>
            </a:r>
            <a:endParaRPr lang="en-AU"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Giữ </a:t>
            </a:r>
            <a:r>
              <a:rPr lang="en-US" sz="2000" dirty="0">
                <a:latin typeface="Arial" panose="020B0604020202020204" pitchFamily="34" charset="0"/>
                <a:cs typeface="Arial" panose="020B0604020202020204" pitchFamily="34" charset="0"/>
              </a:rPr>
              <a:t>ấm cho trẻ, nhất là trong mùa lạnh hoặc khi thay đổi thời tiết.</a:t>
            </a:r>
            <a:endParaRPr lang="en-AU"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Vệ </a:t>
            </a:r>
            <a:r>
              <a:rPr lang="en-US" sz="2000" dirty="0">
                <a:latin typeface="Arial" panose="020B0604020202020204" pitchFamily="34" charset="0"/>
                <a:cs typeface="Arial" panose="020B0604020202020204" pitchFamily="34" charset="0"/>
              </a:rPr>
              <a:t>sinh cá nhân và môi trường sạch sẽ, tránh khói thuốc lá và than bụi trong nhà.</a:t>
            </a:r>
            <a:endParaRPr lang="en-AU"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Cho </a:t>
            </a:r>
            <a:r>
              <a:rPr lang="en-US" sz="2000" dirty="0">
                <a:latin typeface="Arial" panose="020B0604020202020204" pitchFamily="34" charset="0"/>
                <a:cs typeface="Arial" panose="020B0604020202020204" pitchFamily="34" charset="0"/>
              </a:rPr>
              <a:t>trẻ đi tiêm chủng đầy đủ, đúng lịch.</a:t>
            </a:r>
            <a:endParaRPr lang="en-AU"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Cho </a:t>
            </a:r>
            <a:r>
              <a:rPr lang="en-US" sz="2000" dirty="0">
                <a:latin typeface="Arial" panose="020B0604020202020204" pitchFamily="34" charset="0"/>
                <a:cs typeface="Arial" panose="020B0604020202020204" pitchFamily="34" charset="0"/>
              </a:rPr>
              <a:t>trẻ uống nhiều nước hơn, ăn đủ chất dinh dưỡng, tăng cường rau xanh và hoa quả để tăng sức đề kháng.</a:t>
            </a:r>
            <a:endParaRPr lang="en-AU"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Tránh </a:t>
            </a:r>
            <a:r>
              <a:rPr lang="en-US" sz="2000" dirty="0">
                <a:latin typeface="Arial" panose="020B0604020202020204" pitchFamily="34" charset="0"/>
                <a:cs typeface="Arial" panose="020B0604020202020204" pitchFamily="34" charset="0"/>
              </a:rPr>
              <a:t>nhiễm lạnh cho trẻ bằng cách không cho trẻ ăn uống đồ quá lạnh.</a:t>
            </a:r>
            <a:endParaRPr lang="en-AU"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Hạn </a:t>
            </a:r>
            <a:r>
              <a:rPr lang="en-US" sz="2000" dirty="0">
                <a:latin typeface="Arial" panose="020B0604020202020204" pitchFamily="34" charset="0"/>
                <a:cs typeface="Arial" panose="020B0604020202020204" pitchFamily="34" charset="0"/>
              </a:rPr>
              <a:t>chế đưa trẻ đến nơi đông người trong mùa dịch bệnh. Mang khẩu trang khi tiếp xúc với người bệnh.</a:t>
            </a:r>
            <a:endParaRPr lang="en-AU"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Phát </a:t>
            </a:r>
            <a:r>
              <a:rPr lang="en-US" sz="2000" dirty="0">
                <a:latin typeface="Arial" panose="020B0604020202020204" pitchFamily="34" charset="0"/>
                <a:cs typeface="Arial" panose="020B0604020202020204" pitchFamily="34" charset="0"/>
              </a:rPr>
              <a:t>hiện sớm các biểu hiện của nhiễm khuẩn hô hấp trên ở trẻ để được tư vấn bác sĩ kịp thời.</a:t>
            </a:r>
            <a:endParaRPr lang="en-AU"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Khi </a:t>
            </a:r>
            <a:r>
              <a:rPr lang="en-US" sz="2000" dirty="0">
                <a:latin typeface="Arial" panose="020B0604020202020204" pitchFamily="34" charset="0"/>
                <a:cs typeface="Arial" panose="020B0604020202020204" pitchFamily="34" charset="0"/>
              </a:rPr>
              <a:t>gia đình có người bị nhiễm khuẩn hô hấp cần cách ly để không lây sang trẻ.</a:t>
            </a:r>
            <a:endParaRPr lang="en-AU" sz="2000" dirty="0">
              <a:latin typeface="Arial" panose="020B0604020202020204" pitchFamily="34" charset="0"/>
              <a:cs typeface="Arial" panose="020B0604020202020204" pitchFamily="34" charset="0"/>
            </a:endParaRPr>
          </a:p>
          <a:p>
            <a:pPr algn="just"/>
            <a:endParaRPr lang="en-A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5783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AU" sz="4400" dirty="0" smtClean="0">
                <a:latin typeface="Arial" panose="020B0604020202020204" pitchFamily="34" charset="0"/>
                <a:cs typeface="Arial" panose="020B0604020202020204" pitchFamily="34" charset="0"/>
              </a:rPr>
              <a:t>XIN CHÂN THÀNH CẢM ƠN </a:t>
            </a:r>
          </a:p>
          <a:p>
            <a:pPr marL="0" indent="0" algn="ctr">
              <a:buNone/>
            </a:pPr>
            <a:r>
              <a:rPr lang="en-AU" sz="4400" dirty="0" smtClean="0">
                <a:latin typeface="Arial" panose="020B0604020202020204" pitchFamily="34" charset="0"/>
                <a:cs typeface="Arial" panose="020B0604020202020204" pitchFamily="34" charset="0"/>
              </a:rPr>
              <a:t>SỰ CHÚ Ý LẮNG NGHE</a:t>
            </a:r>
            <a:endParaRPr lang="en-AU"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584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 </a:t>
            </a:r>
            <a:r>
              <a:rPr lang="en-US" b="1" dirty="0"/>
              <a:t>NỘI DUNG CƠ BẢN:</a:t>
            </a:r>
            <a:endParaRPr lang="en-US" dirty="0"/>
          </a:p>
        </p:txBody>
      </p:sp>
      <p:sp>
        <p:nvSpPr>
          <p:cNvPr id="3" name="Content Placeholder 2"/>
          <p:cNvSpPr>
            <a:spLocks noGrp="1"/>
          </p:cNvSpPr>
          <p:nvPr>
            <p:ph idx="1"/>
          </p:nvPr>
        </p:nvSpPr>
        <p:spPr>
          <a:xfrm>
            <a:off x="677334" y="1453415"/>
            <a:ext cx="8596668" cy="4587947"/>
          </a:xfrm>
        </p:spPr>
        <p:txBody>
          <a:bodyPr/>
          <a:lstStyle/>
          <a:p>
            <a:pPr algn="just"/>
            <a:r>
              <a:rPr lang="en-US" sz="2800" b="1" dirty="0"/>
              <a:t>4.1 </a:t>
            </a:r>
            <a:r>
              <a:rPr lang="en-US" sz="2800" b="1" dirty="0" err="1"/>
              <a:t>Cơ</a:t>
            </a:r>
            <a:r>
              <a:rPr lang="en-US" sz="2800" b="1" dirty="0"/>
              <a:t> </a:t>
            </a:r>
            <a:r>
              <a:rPr lang="en-US" sz="2800" b="1" dirty="0" err="1"/>
              <a:t>sở</a:t>
            </a:r>
            <a:r>
              <a:rPr lang="en-US" sz="2800" b="1" dirty="0"/>
              <a:t> </a:t>
            </a:r>
            <a:r>
              <a:rPr lang="en-US" sz="2800" b="1" dirty="0" err="1"/>
              <a:t>khoa</a:t>
            </a:r>
            <a:r>
              <a:rPr lang="en-US" sz="2800" b="1" dirty="0"/>
              <a:t> </a:t>
            </a:r>
            <a:r>
              <a:rPr lang="en-US" sz="2800" b="1" dirty="0" err="1"/>
              <a:t>học</a:t>
            </a:r>
            <a:r>
              <a:rPr lang="en-US" sz="2800" b="1" dirty="0"/>
              <a:t> </a:t>
            </a:r>
            <a:r>
              <a:rPr lang="en-US" sz="2800" b="1" dirty="0" err="1"/>
              <a:t>của</a:t>
            </a:r>
            <a:r>
              <a:rPr lang="en-US" sz="2800" b="1" dirty="0"/>
              <a:t> </a:t>
            </a:r>
            <a:r>
              <a:rPr lang="en-US" sz="2800" b="1" dirty="0" err="1"/>
              <a:t>chăm</a:t>
            </a:r>
            <a:r>
              <a:rPr lang="en-US" sz="2800" b="1" dirty="0"/>
              <a:t> </a:t>
            </a:r>
            <a:r>
              <a:rPr lang="en-US" sz="2800" b="1" dirty="0" err="1"/>
              <a:t>sóc</a:t>
            </a:r>
            <a:r>
              <a:rPr lang="en-US" sz="2800" b="1" dirty="0"/>
              <a:t> </a:t>
            </a:r>
            <a:r>
              <a:rPr lang="en-US" sz="2800" b="1" dirty="0" err="1"/>
              <a:t>dinh</a:t>
            </a:r>
            <a:r>
              <a:rPr lang="en-US" sz="2800" b="1" dirty="0"/>
              <a:t> </a:t>
            </a:r>
            <a:r>
              <a:rPr lang="en-US" sz="2800" b="1" dirty="0" err="1"/>
              <a:t>dưỡng</a:t>
            </a:r>
            <a:r>
              <a:rPr lang="en-US" sz="2800" b="1" dirty="0"/>
              <a:t> </a:t>
            </a:r>
            <a:r>
              <a:rPr lang="en-US" sz="2800" b="1" dirty="0" err="1"/>
              <a:t>cho</a:t>
            </a:r>
            <a:r>
              <a:rPr lang="en-US" sz="2800" b="1" dirty="0"/>
              <a:t> </a:t>
            </a:r>
            <a:r>
              <a:rPr lang="en-US" sz="2800" b="1" dirty="0" err="1"/>
              <a:t>trẻ</a:t>
            </a:r>
            <a:r>
              <a:rPr lang="en-US" sz="2800" b="1" dirty="0"/>
              <a:t> </a:t>
            </a:r>
            <a:r>
              <a:rPr lang="en-US" sz="2800" b="1" dirty="0" err="1"/>
              <a:t>bị</a:t>
            </a:r>
            <a:r>
              <a:rPr lang="en-US" sz="2800" b="1" dirty="0"/>
              <a:t> </a:t>
            </a:r>
            <a:r>
              <a:rPr lang="en-US" sz="2800" b="1" dirty="0" err="1"/>
              <a:t>nhiễm</a:t>
            </a:r>
            <a:r>
              <a:rPr lang="en-US" sz="2800" b="1" dirty="0"/>
              <a:t> </a:t>
            </a:r>
            <a:r>
              <a:rPr lang="en-US" sz="2800" b="1" dirty="0" err="1"/>
              <a:t>khuẩn</a:t>
            </a:r>
            <a:r>
              <a:rPr lang="en-US" sz="2800" b="1" dirty="0"/>
              <a:t> (</a:t>
            </a:r>
            <a:r>
              <a:rPr lang="en-US" sz="2800" b="1" dirty="0" err="1"/>
              <a:t>viêm</a:t>
            </a:r>
            <a:r>
              <a:rPr lang="en-US" sz="2800" b="1" dirty="0"/>
              <a:t> </a:t>
            </a:r>
            <a:r>
              <a:rPr lang="en-US" sz="2800" b="1" dirty="0" err="1"/>
              <a:t>đường</a:t>
            </a:r>
            <a:r>
              <a:rPr lang="en-US" sz="2800" b="1" dirty="0"/>
              <a:t> </a:t>
            </a:r>
            <a:r>
              <a:rPr lang="en-US" sz="2800" b="1" dirty="0" err="1"/>
              <a:t>hô</a:t>
            </a:r>
            <a:r>
              <a:rPr lang="en-US" sz="2800" b="1" dirty="0"/>
              <a:t> </a:t>
            </a:r>
            <a:r>
              <a:rPr lang="en-US" sz="2800" b="1" dirty="0" err="1"/>
              <a:t>hấp</a:t>
            </a:r>
            <a:r>
              <a:rPr lang="en-US" sz="2800" b="1" dirty="0"/>
              <a:t> </a:t>
            </a:r>
            <a:r>
              <a:rPr lang="en-US" sz="2800" b="1" dirty="0" err="1"/>
              <a:t>và</a:t>
            </a:r>
            <a:r>
              <a:rPr lang="en-US" sz="2800" b="1" dirty="0"/>
              <a:t> </a:t>
            </a:r>
            <a:r>
              <a:rPr lang="en-US" sz="2800" b="1" dirty="0" err="1"/>
              <a:t>tiêu</a:t>
            </a:r>
            <a:r>
              <a:rPr lang="en-US" sz="2800" b="1" dirty="0"/>
              <a:t> </a:t>
            </a:r>
            <a:r>
              <a:rPr lang="en-US" sz="2800" b="1" dirty="0" err="1"/>
              <a:t>chảy</a:t>
            </a:r>
            <a:r>
              <a:rPr lang="en-US" sz="2800" b="1" dirty="0" smtClean="0"/>
              <a:t>)</a:t>
            </a:r>
          </a:p>
          <a:p>
            <a:pPr algn="just"/>
            <a:r>
              <a:rPr lang="en-US" sz="2800" b="1" dirty="0"/>
              <a:t> 4.2 </a:t>
            </a:r>
            <a:r>
              <a:rPr lang="en-US" sz="2800" b="1" dirty="0" err="1"/>
              <a:t>Thực</a:t>
            </a:r>
            <a:r>
              <a:rPr lang="en-US" sz="2800" b="1" dirty="0"/>
              <a:t> </a:t>
            </a:r>
            <a:r>
              <a:rPr lang="en-US" sz="2800" b="1" dirty="0" err="1"/>
              <a:t>trạng</a:t>
            </a:r>
            <a:r>
              <a:rPr lang="en-US" sz="2800" b="1" dirty="0"/>
              <a:t> </a:t>
            </a:r>
            <a:r>
              <a:rPr lang="en-US" sz="2800" b="1" dirty="0" err="1"/>
              <a:t>chăm</a:t>
            </a:r>
            <a:r>
              <a:rPr lang="en-US" sz="2800" b="1" dirty="0"/>
              <a:t> </a:t>
            </a:r>
            <a:r>
              <a:rPr lang="en-US" sz="2800" b="1" dirty="0" err="1"/>
              <a:t>sóc</a:t>
            </a:r>
            <a:r>
              <a:rPr lang="en-US" sz="2800" b="1" dirty="0"/>
              <a:t> </a:t>
            </a:r>
            <a:r>
              <a:rPr lang="en-US" sz="2800" b="1" dirty="0" err="1"/>
              <a:t>dinh</a:t>
            </a:r>
            <a:r>
              <a:rPr lang="en-US" sz="2800" b="1" dirty="0"/>
              <a:t> </a:t>
            </a:r>
            <a:r>
              <a:rPr lang="en-US" sz="2800" b="1" dirty="0" err="1"/>
              <a:t>dưỡng</a:t>
            </a:r>
            <a:r>
              <a:rPr lang="en-US" sz="2800" b="1" dirty="0"/>
              <a:t> </a:t>
            </a:r>
            <a:r>
              <a:rPr lang="en-US" sz="2800" b="1" dirty="0" err="1"/>
              <a:t>cho</a:t>
            </a:r>
            <a:r>
              <a:rPr lang="en-US" sz="2800" b="1" dirty="0"/>
              <a:t> </a:t>
            </a:r>
            <a:r>
              <a:rPr lang="en-US" sz="2800" b="1" dirty="0" err="1"/>
              <a:t>trẻ</a:t>
            </a:r>
            <a:r>
              <a:rPr lang="en-US" sz="2800" b="1" dirty="0"/>
              <a:t> </a:t>
            </a:r>
            <a:r>
              <a:rPr lang="en-US" sz="2800" b="1" dirty="0" err="1"/>
              <a:t>bị</a:t>
            </a:r>
            <a:r>
              <a:rPr lang="en-US" sz="2800" b="1" dirty="0"/>
              <a:t> </a:t>
            </a:r>
            <a:r>
              <a:rPr lang="en-US" sz="2800" b="1" dirty="0" err="1"/>
              <a:t>viêm</a:t>
            </a:r>
            <a:r>
              <a:rPr lang="en-US" sz="2800" b="1" dirty="0"/>
              <a:t> </a:t>
            </a:r>
            <a:r>
              <a:rPr lang="en-US" sz="2800" b="1" dirty="0" err="1"/>
              <a:t>đường</a:t>
            </a:r>
            <a:r>
              <a:rPr lang="en-US" sz="2800" b="1" dirty="0"/>
              <a:t> </a:t>
            </a:r>
            <a:r>
              <a:rPr lang="en-US" sz="2800" b="1" dirty="0" err="1"/>
              <a:t>hô</a:t>
            </a:r>
            <a:r>
              <a:rPr lang="en-US" sz="2800" b="1" dirty="0"/>
              <a:t> </a:t>
            </a:r>
            <a:r>
              <a:rPr lang="en-US" sz="2800" b="1" dirty="0" err="1"/>
              <a:t>hấp</a:t>
            </a:r>
            <a:r>
              <a:rPr lang="en-US" sz="2800" b="1" dirty="0"/>
              <a:t> </a:t>
            </a:r>
            <a:r>
              <a:rPr lang="en-US" sz="2800" b="1" dirty="0" err="1"/>
              <a:t>và</a:t>
            </a:r>
            <a:r>
              <a:rPr lang="en-US" sz="2800" b="1" dirty="0"/>
              <a:t> </a:t>
            </a:r>
            <a:r>
              <a:rPr lang="en-US" sz="2800" b="1" dirty="0" err="1"/>
              <a:t>tiêu</a:t>
            </a:r>
            <a:r>
              <a:rPr lang="en-US" sz="2800" b="1" dirty="0"/>
              <a:t> </a:t>
            </a:r>
            <a:r>
              <a:rPr lang="en-US" sz="2800" b="1" dirty="0" err="1" smtClean="0"/>
              <a:t>chảy</a:t>
            </a:r>
            <a:endParaRPr lang="en-US" sz="2800" b="1" dirty="0" smtClean="0"/>
          </a:p>
          <a:p>
            <a:pPr algn="just"/>
            <a:r>
              <a:rPr lang="en-US" sz="2800" b="1" dirty="0"/>
              <a:t>4.3 </a:t>
            </a:r>
            <a:r>
              <a:rPr lang="en-US" sz="2800" b="1" dirty="0" err="1"/>
              <a:t>Hướng</a:t>
            </a:r>
            <a:r>
              <a:rPr lang="en-US" sz="2800" b="1" dirty="0"/>
              <a:t> </a:t>
            </a:r>
            <a:r>
              <a:rPr lang="en-US" sz="2800" b="1" dirty="0" err="1"/>
              <a:t>dẫn</a:t>
            </a:r>
            <a:r>
              <a:rPr lang="en-US" sz="2800" b="1" dirty="0"/>
              <a:t> </a:t>
            </a:r>
            <a:r>
              <a:rPr lang="en-US" sz="2800" b="1" dirty="0" err="1"/>
              <a:t>chăm</a:t>
            </a:r>
            <a:r>
              <a:rPr lang="en-US" sz="2800" b="1" dirty="0"/>
              <a:t> </a:t>
            </a:r>
            <a:r>
              <a:rPr lang="en-US" sz="2800" b="1" dirty="0" err="1"/>
              <a:t>sóc</a:t>
            </a:r>
            <a:r>
              <a:rPr lang="en-US" sz="2800" b="1" dirty="0"/>
              <a:t> </a:t>
            </a:r>
            <a:r>
              <a:rPr lang="en-US" sz="2800" b="1" dirty="0" err="1"/>
              <a:t>dinh</a:t>
            </a:r>
            <a:r>
              <a:rPr lang="en-US" sz="2800" b="1" dirty="0"/>
              <a:t> </a:t>
            </a:r>
            <a:r>
              <a:rPr lang="en-US" sz="2800" b="1" dirty="0" err="1"/>
              <a:t>dưỡng</a:t>
            </a:r>
            <a:r>
              <a:rPr lang="en-US" sz="2800" b="1" dirty="0"/>
              <a:t> </a:t>
            </a:r>
            <a:r>
              <a:rPr lang="en-US" sz="2800" b="1" dirty="0" err="1"/>
              <a:t>cho</a:t>
            </a:r>
            <a:r>
              <a:rPr lang="en-US" sz="2800" b="1" dirty="0"/>
              <a:t> </a:t>
            </a:r>
            <a:r>
              <a:rPr lang="en-US" sz="2800" b="1" dirty="0" err="1"/>
              <a:t>trẻ</a:t>
            </a:r>
            <a:r>
              <a:rPr lang="en-US" sz="2800" b="1" dirty="0"/>
              <a:t> </a:t>
            </a:r>
            <a:r>
              <a:rPr lang="en-US" sz="2800" b="1" dirty="0" err="1"/>
              <a:t>bị</a:t>
            </a:r>
            <a:r>
              <a:rPr lang="en-US" sz="2800" b="1" dirty="0"/>
              <a:t> </a:t>
            </a:r>
            <a:r>
              <a:rPr lang="en-US" sz="2800" b="1" dirty="0" err="1"/>
              <a:t>viêm</a:t>
            </a:r>
            <a:r>
              <a:rPr lang="en-US" sz="2800" b="1" dirty="0"/>
              <a:t> </a:t>
            </a:r>
            <a:r>
              <a:rPr lang="en-US" sz="2800" b="1" dirty="0" err="1"/>
              <a:t>đường</a:t>
            </a:r>
            <a:r>
              <a:rPr lang="en-US" sz="2800" b="1" dirty="0"/>
              <a:t> </a:t>
            </a:r>
            <a:r>
              <a:rPr lang="en-US" sz="2800" b="1" dirty="0" err="1"/>
              <a:t>hô</a:t>
            </a:r>
            <a:r>
              <a:rPr lang="en-US" sz="2800" b="1" dirty="0"/>
              <a:t> </a:t>
            </a:r>
            <a:r>
              <a:rPr lang="en-US" sz="2800" b="1" dirty="0" err="1"/>
              <a:t>hấp</a:t>
            </a:r>
            <a:r>
              <a:rPr lang="en-US" sz="2800" b="1" dirty="0"/>
              <a:t> </a:t>
            </a:r>
            <a:r>
              <a:rPr lang="en-US" sz="2800" b="1" dirty="0" err="1"/>
              <a:t>và</a:t>
            </a:r>
            <a:r>
              <a:rPr lang="en-US" sz="2800" b="1" dirty="0"/>
              <a:t> </a:t>
            </a:r>
            <a:r>
              <a:rPr lang="en-US" sz="2800" b="1" dirty="0" err="1"/>
              <a:t>tiêu</a:t>
            </a:r>
            <a:r>
              <a:rPr lang="en-US" sz="2800" b="1" dirty="0"/>
              <a:t> </a:t>
            </a:r>
            <a:r>
              <a:rPr lang="en-US" sz="2800" b="1" dirty="0" err="1" smtClean="0"/>
              <a:t>chảy</a:t>
            </a:r>
            <a:endParaRPr lang="en-US" sz="2800" b="1" dirty="0" smtClean="0"/>
          </a:p>
          <a:p>
            <a:endParaRPr lang="en-US" dirty="0"/>
          </a:p>
        </p:txBody>
      </p:sp>
    </p:spTree>
    <p:extLst>
      <p:ext uri="{BB962C8B-B14F-4D97-AF65-F5344CB8AC3E}">
        <p14:creationId xmlns:p14="http://schemas.microsoft.com/office/powerpoint/2010/main" val="1400815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III. </a:t>
            </a:r>
            <a:r>
              <a:rPr lang="vi-VN" b="1" dirty="0" smtClean="0"/>
              <a:t>TỔ </a:t>
            </a:r>
            <a:r>
              <a:rPr lang="vi-VN" b="1" dirty="0"/>
              <a:t>CHỨC HOẠT ĐỘNG</a:t>
            </a:r>
            <a:endParaRPr lang="en-US" dirty="0"/>
          </a:p>
        </p:txBody>
      </p:sp>
      <p:sp>
        <p:nvSpPr>
          <p:cNvPr id="3" name="Content Placeholder 2"/>
          <p:cNvSpPr>
            <a:spLocks noGrp="1"/>
          </p:cNvSpPr>
          <p:nvPr>
            <p:ph idx="1"/>
          </p:nvPr>
        </p:nvSpPr>
        <p:spPr/>
        <p:txBody>
          <a:bodyPr/>
          <a:lstStyle/>
          <a:p>
            <a:r>
              <a:rPr lang="vi-VN" sz="3200" b="1" dirty="0"/>
              <a:t>1. </a:t>
            </a:r>
            <a:r>
              <a:rPr lang="en-US" sz="3200" b="1" dirty="0" err="1"/>
              <a:t>Chăm</a:t>
            </a:r>
            <a:r>
              <a:rPr lang="en-US" sz="3200" b="1" dirty="0"/>
              <a:t> </a:t>
            </a:r>
            <a:r>
              <a:rPr lang="en-US" sz="3200" b="1" dirty="0" err="1"/>
              <a:t>sóc</a:t>
            </a:r>
            <a:r>
              <a:rPr lang="en-US" sz="3200" b="1" dirty="0"/>
              <a:t> </a:t>
            </a:r>
            <a:r>
              <a:rPr lang="en-US" sz="3200" b="1" dirty="0" err="1"/>
              <a:t>và</a:t>
            </a:r>
            <a:r>
              <a:rPr lang="en-US" sz="3200" b="1" dirty="0"/>
              <a:t> </a:t>
            </a:r>
            <a:r>
              <a:rPr lang="en-US" sz="3200" b="1" dirty="0" err="1"/>
              <a:t>nuôi</a:t>
            </a:r>
            <a:r>
              <a:rPr lang="en-US" sz="3200" b="1" dirty="0"/>
              <a:t> </a:t>
            </a:r>
            <a:r>
              <a:rPr lang="en-US" sz="3200" b="1" dirty="0" err="1"/>
              <a:t>dưỡng</a:t>
            </a:r>
            <a:r>
              <a:rPr lang="en-US" sz="3200" b="1" dirty="0"/>
              <a:t> </a:t>
            </a:r>
            <a:r>
              <a:rPr lang="en-US" sz="3200" b="1" dirty="0" err="1"/>
              <a:t>khi</a:t>
            </a:r>
            <a:r>
              <a:rPr lang="en-US" sz="3200" b="1" dirty="0"/>
              <a:t> </a:t>
            </a:r>
            <a:r>
              <a:rPr lang="en-US" sz="3200" b="1" dirty="0" err="1"/>
              <a:t>trẻ</a:t>
            </a:r>
            <a:r>
              <a:rPr lang="en-US" sz="3200" b="1" dirty="0"/>
              <a:t> </a:t>
            </a:r>
            <a:r>
              <a:rPr lang="en-US" sz="3200" b="1" dirty="0" err="1"/>
              <a:t>bị</a:t>
            </a:r>
            <a:r>
              <a:rPr lang="en-US" sz="3200" b="1" dirty="0"/>
              <a:t> </a:t>
            </a:r>
            <a:r>
              <a:rPr lang="en-US" sz="3200" b="1" dirty="0" err="1"/>
              <a:t>tiêu</a:t>
            </a:r>
            <a:r>
              <a:rPr lang="en-US" sz="3200" b="1" dirty="0"/>
              <a:t> </a:t>
            </a:r>
            <a:r>
              <a:rPr lang="en-US" sz="3200" b="1" dirty="0" err="1" smtClean="0"/>
              <a:t>chảy</a:t>
            </a:r>
            <a:endParaRPr lang="en-US" sz="3200" b="1" dirty="0"/>
          </a:p>
          <a:p>
            <a:r>
              <a:rPr lang="nb-NO" sz="3200" b="1" dirty="0" smtClean="0"/>
              <a:t>2</a:t>
            </a:r>
            <a:r>
              <a:rPr lang="nb-NO" sz="3200" b="1" dirty="0"/>
              <a:t>. </a:t>
            </a:r>
            <a:r>
              <a:rPr lang="en-US" sz="3200" b="1" dirty="0" err="1"/>
              <a:t>Chăm</a:t>
            </a:r>
            <a:r>
              <a:rPr lang="en-US" sz="3200" b="1" dirty="0"/>
              <a:t> </a:t>
            </a:r>
            <a:r>
              <a:rPr lang="en-US" sz="3200" b="1" dirty="0" err="1"/>
              <a:t>sóc</a:t>
            </a:r>
            <a:r>
              <a:rPr lang="en-US" sz="3200" b="1" dirty="0"/>
              <a:t> </a:t>
            </a:r>
            <a:r>
              <a:rPr lang="en-US" sz="3200" b="1" dirty="0" err="1"/>
              <a:t>và</a:t>
            </a:r>
            <a:r>
              <a:rPr lang="en-US" sz="3200" b="1" dirty="0"/>
              <a:t> </a:t>
            </a:r>
            <a:r>
              <a:rPr lang="en-US" sz="3200" b="1" dirty="0" err="1"/>
              <a:t>nuôi</a:t>
            </a:r>
            <a:r>
              <a:rPr lang="en-US" sz="3200" b="1" dirty="0"/>
              <a:t> </a:t>
            </a:r>
            <a:r>
              <a:rPr lang="en-US" sz="3200" b="1" dirty="0" err="1"/>
              <a:t>dưỡng</a:t>
            </a:r>
            <a:r>
              <a:rPr lang="en-US" sz="3200" b="1" dirty="0"/>
              <a:t> </a:t>
            </a:r>
            <a:r>
              <a:rPr lang="en-US" sz="3200" b="1" dirty="0" err="1"/>
              <a:t>trẻ</a:t>
            </a:r>
            <a:r>
              <a:rPr lang="en-US" sz="3200" b="1" dirty="0"/>
              <a:t> </a:t>
            </a:r>
            <a:r>
              <a:rPr lang="en-US" sz="3200" b="1" dirty="0" err="1"/>
              <a:t>bị</a:t>
            </a:r>
            <a:r>
              <a:rPr lang="en-US" sz="3200" b="1" dirty="0"/>
              <a:t> </a:t>
            </a:r>
            <a:r>
              <a:rPr lang="en-US" sz="3200" b="1" dirty="0" err="1"/>
              <a:t>nhiễm</a:t>
            </a:r>
            <a:r>
              <a:rPr lang="en-US" sz="3200" b="1" dirty="0"/>
              <a:t> </a:t>
            </a:r>
            <a:r>
              <a:rPr lang="en-US" sz="3200" b="1" dirty="0" err="1"/>
              <a:t>khuẩn</a:t>
            </a:r>
            <a:r>
              <a:rPr lang="en-US" sz="3200" b="1" dirty="0"/>
              <a:t> </a:t>
            </a:r>
            <a:r>
              <a:rPr lang="en-US" sz="3200" b="1" dirty="0" err="1"/>
              <a:t>hô</a:t>
            </a:r>
            <a:r>
              <a:rPr lang="en-US" sz="3200" b="1" dirty="0"/>
              <a:t> </a:t>
            </a:r>
            <a:r>
              <a:rPr lang="en-US" sz="3200" b="1" dirty="0" err="1"/>
              <a:t>hấp</a:t>
            </a:r>
            <a:r>
              <a:rPr lang="en-US" sz="3200" b="1" dirty="0"/>
              <a:t> </a:t>
            </a:r>
            <a:endParaRPr lang="en-US" dirty="0"/>
          </a:p>
          <a:p>
            <a:pPr marL="0" indent="0">
              <a:buNone/>
            </a:pPr>
            <a:endParaRPr lang="en-US" dirty="0"/>
          </a:p>
        </p:txBody>
      </p:sp>
    </p:spTree>
    <p:extLst>
      <p:ext uri="{BB962C8B-B14F-4D97-AF65-F5344CB8AC3E}">
        <p14:creationId xmlns:p14="http://schemas.microsoft.com/office/powerpoint/2010/main" val="3389674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760" y="378594"/>
            <a:ext cx="9361816" cy="795688"/>
          </a:xfrm>
        </p:spPr>
        <p:txBody>
          <a:bodyPr>
            <a:normAutofit/>
          </a:bodyPr>
          <a:lstStyle/>
          <a:p>
            <a:r>
              <a:rPr lang="vi-VN" sz="3200" b="1" dirty="0">
                <a:latin typeface="+mn-lt"/>
              </a:rPr>
              <a:t>1. </a:t>
            </a:r>
            <a:r>
              <a:rPr lang="en-US" sz="3200" b="1" dirty="0" err="1">
                <a:latin typeface="+mn-lt"/>
              </a:rPr>
              <a:t>Chăm</a:t>
            </a:r>
            <a:r>
              <a:rPr lang="en-US" sz="3200" b="1" dirty="0">
                <a:latin typeface="+mn-lt"/>
              </a:rPr>
              <a:t> </a:t>
            </a:r>
            <a:r>
              <a:rPr lang="en-US" sz="3200" b="1" dirty="0" err="1">
                <a:latin typeface="+mn-lt"/>
              </a:rPr>
              <a:t>sóc</a:t>
            </a:r>
            <a:r>
              <a:rPr lang="en-US" sz="3200" b="1" dirty="0">
                <a:latin typeface="+mn-lt"/>
              </a:rPr>
              <a:t> </a:t>
            </a:r>
            <a:r>
              <a:rPr lang="en-US" sz="3200" b="1" dirty="0" err="1">
                <a:latin typeface="+mn-lt"/>
              </a:rPr>
              <a:t>và</a:t>
            </a:r>
            <a:r>
              <a:rPr lang="en-US" sz="3200" b="1" dirty="0">
                <a:latin typeface="+mn-lt"/>
              </a:rPr>
              <a:t> </a:t>
            </a:r>
            <a:r>
              <a:rPr lang="en-US" sz="3200" b="1" dirty="0" err="1">
                <a:latin typeface="+mn-lt"/>
              </a:rPr>
              <a:t>nuôi</a:t>
            </a:r>
            <a:r>
              <a:rPr lang="en-US" sz="3200" b="1" dirty="0">
                <a:latin typeface="+mn-lt"/>
              </a:rPr>
              <a:t> </a:t>
            </a:r>
            <a:r>
              <a:rPr lang="en-US" sz="3200" b="1" dirty="0" err="1">
                <a:latin typeface="+mn-lt"/>
              </a:rPr>
              <a:t>dưỡng</a:t>
            </a:r>
            <a:r>
              <a:rPr lang="en-US" sz="3200" b="1" dirty="0">
                <a:latin typeface="+mn-lt"/>
              </a:rPr>
              <a:t> </a:t>
            </a:r>
            <a:r>
              <a:rPr lang="en-US" sz="3200" b="1" dirty="0" err="1">
                <a:latin typeface="+mn-lt"/>
              </a:rPr>
              <a:t>khi</a:t>
            </a:r>
            <a:r>
              <a:rPr lang="en-US" sz="3200" b="1" dirty="0">
                <a:latin typeface="+mn-lt"/>
              </a:rPr>
              <a:t> </a:t>
            </a:r>
            <a:r>
              <a:rPr lang="en-US" sz="3200" b="1" dirty="0" err="1">
                <a:latin typeface="+mn-lt"/>
              </a:rPr>
              <a:t>trẻ</a:t>
            </a:r>
            <a:r>
              <a:rPr lang="en-US" sz="3200" b="1" dirty="0">
                <a:latin typeface="+mn-lt"/>
              </a:rPr>
              <a:t> </a:t>
            </a:r>
            <a:r>
              <a:rPr lang="en-US" sz="3200" b="1" dirty="0" err="1">
                <a:latin typeface="+mn-lt"/>
              </a:rPr>
              <a:t>bị</a:t>
            </a:r>
            <a:r>
              <a:rPr lang="en-US" sz="3200" b="1" dirty="0">
                <a:latin typeface="+mn-lt"/>
              </a:rPr>
              <a:t> </a:t>
            </a:r>
            <a:r>
              <a:rPr lang="en-US" sz="3200" b="1" dirty="0" err="1">
                <a:latin typeface="+mn-lt"/>
              </a:rPr>
              <a:t>tiêu</a:t>
            </a:r>
            <a:r>
              <a:rPr lang="en-US" sz="3200" b="1" dirty="0">
                <a:latin typeface="+mn-lt"/>
              </a:rPr>
              <a:t> </a:t>
            </a:r>
            <a:r>
              <a:rPr lang="en-US" sz="3200" b="1" dirty="0" err="1">
                <a:latin typeface="+mn-lt"/>
              </a:rPr>
              <a:t>chảy</a:t>
            </a:r>
            <a:endParaRPr lang="en-US" sz="3200" dirty="0">
              <a:latin typeface="+mn-lt"/>
            </a:endParaRPr>
          </a:p>
        </p:txBody>
      </p:sp>
      <p:sp>
        <p:nvSpPr>
          <p:cNvPr id="3" name="Content Placeholder 2"/>
          <p:cNvSpPr>
            <a:spLocks noGrp="1"/>
          </p:cNvSpPr>
          <p:nvPr>
            <p:ph idx="1"/>
          </p:nvPr>
        </p:nvSpPr>
        <p:spPr>
          <a:xfrm>
            <a:off x="677334" y="1020278"/>
            <a:ext cx="8596668" cy="5486399"/>
          </a:xfrm>
        </p:spPr>
        <p:txBody>
          <a:bodyPr>
            <a:normAutofit fontScale="92500"/>
          </a:bodyPr>
          <a:lstStyle/>
          <a:p>
            <a:pPr marL="0" indent="0">
              <a:buNone/>
            </a:pPr>
            <a:r>
              <a:rPr lang="en-US" sz="2400" b="1" i="1" dirty="0">
                <a:latin typeface="Arial" panose="020B0604020202020204" pitchFamily="34" charset="0"/>
                <a:cs typeface="Arial" panose="020B0604020202020204" pitchFamily="34" charset="0"/>
              </a:rPr>
              <a:t>1.1 </a:t>
            </a:r>
            <a:r>
              <a:rPr lang="en-US" sz="2400" b="1" i="1" dirty="0" err="1">
                <a:latin typeface="Arial" panose="020B0604020202020204" pitchFamily="34" charset="0"/>
                <a:cs typeface="Arial" panose="020B0604020202020204" pitchFamily="34" charset="0"/>
              </a:rPr>
              <a:t>Tiêu</a:t>
            </a:r>
            <a:r>
              <a:rPr lang="en-US" sz="2400" b="1" i="1" dirty="0">
                <a:latin typeface="Arial" panose="020B0604020202020204" pitchFamily="34" charset="0"/>
                <a:cs typeface="Arial" panose="020B0604020202020204" pitchFamily="34" charset="0"/>
              </a:rPr>
              <a:t> </a:t>
            </a:r>
            <a:r>
              <a:rPr lang="en-US" sz="2400" b="1" i="1" dirty="0" err="1">
                <a:latin typeface="Arial" panose="020B0604020202020204" pitchFamily="34" charset="0"/>
                <a:cs typeface="Arial" panose="020B0604020202020204" pitchFamily="34" charset="0"/>
              </a:rPr>
              <a:t>chảy</a:t>
            </a:r>
            <a:r>
              <a:rPr lang="en-US" sz="2400" b="1" i="1" dirty="0">
                <a:latin typeface="Arial" panose="020B0604020202020204" pitchFamily="34" charset="0"/>
                <a:cs typeface="Arial" panose="020B0604020202020204" pitchFamily="34" charset="0"/>
              </a:rPr>
              <a:t> </a:t>
            </a:r>
            <a:r>
              <a:rPr lang="en-US" sz="2400" b="1" i="1" dirty="0" err="1">
                <a:latin typeface="Arial" panose="020B0604020202020204" pitchFamily="34" charset="0"/>
                <a:cs typeface="Arial" panose="020B0604020202020204" pitchFamily="34" charset="0"/>
              </a:rPr>
              <a:t>là</a:t>
            </a:r>
            <a:r>
              <a:rPr lang="en-US" sz="2400" b="1" i="1" dirty="0">
                <a:latin typeface="Arial" panose="020B0604020202020204" pitchFamily="34" charset="0"/>
                <a:cs typeface="Arial" panose="020B0604020202020204" pitchFamily="34" charset="0"/>
              </a:rPr>
              <a:t> </a:t>
            </a:r>
            <a:r>
              <a:rPr lang="en-US" sz="2400" b="1" i="1" dirty="0" err="1">
                <a:latin typeface="Arial" panose="020B0604020202020204" pitchFamily="34" charset="0"/>
                <a:cs typeface="Arial" panose="020B0604020202020204" pitchFamily="34" charset="0"/>
              </a:rPr>
              <a:t>gì</a:t>
            </a:r>
            <a:r>
              <a:rPr lang="en-US" sz="2400" b="1" i="1" dirty="0" smtClean="0">
                <a:latin typeface="Arial" panose="020B0604020202020204" pitchFamily="34" charset="0"/>
                <a:cs typeface="Arial" panose="020B0604020202020204" pitchFamily="34" charset="0"/>
              </a:rPr>
              <a:t>?</a:t>
            </a:r>
          </a:p>
          <a:p>
            <a:pPr marL="0" indent="0">
              <a:buNone/>
            </a:pPr>
            <a:r>
              <a:rPr lang="en-US" sz="2400" dirty="0" err="1">
                <a:latin typeface="Arial" panose="020B0604020202020204" pitchFamily="34" charset="0"/>
                <a:cs typeface="Arial" panose="020B0604020202020204" pitchFamily="34" charset="0"/>
              </a:rPr>
              <a:t>Tiêu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chảy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tình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trạng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trẻ</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ngoài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phân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lỏng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hoặc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nhiều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nước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trên</a:t>
            </a:r>
            <a:r>
              <a:rPr lang="en-US" sz="2400" dirty="0">
                <a:latin typeface="Arial" panose="020B0604020202020204" pitchFamily="34" charset="0"/>
                <a:cs typeface="Arial" panose="020B0604020202020204" pitchFamily="34" charset="0"/>
              </a:rPr>
              <a:t> 3 </a:t>
            </a:r>
            <a:r>
              <a:rPr lang="en-US" sz="2400" dirty="0" err="1">
                <a:latin typeface="Arial" panose="020B0604020202020204" pitchFamily="34" charset="0"/>
                <a:cs typeface="Arial" panose="020B0604020202020204" pitchFamily="34" charset="0"/>
              </a:rPr>
              <a:t>lần</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ngày</a:t>
            </a:r>
            <a:r>
              <a:rPr lang="en-US" sz="2400" dirty="0">
                <a:latin typeface="Arial" panose="020B0604020202020204" pitchFamily="34" charset="0"/>
                <a:cs typeface="Arial" panose="020B0604020202020204" pitchFamily="34" charset="0"/>
              </a:rPr>
              <a:t>. Khi bị tiêu chảy thì cơ thể trẻ sẽ giảm hấp thu các chất dinh dưỡng và thường ăn kém hơn làm tăng nguy cơ bị suy dinh </a:t>
            </a:r>
            <a:r>
              <a:rPr lang="en-US" sz="2400" dirty="0" smtClean="0">
                <a:latin typeface="Arial" panose="020B0604020202020204" pitchFamily="34" charset="0"/>
                <a:cs typeface="Arial" panose="020B0604020202020204" pitchFamily="34" charset="0"/>
              </a:rPr>
              <a:t>dưỡng.</a:t>
            </a:r>
            <a:endParaRPr lang="en-US" sz="2400" b="1" i="1" dirty="0">
              <a:latin typeface="Arial" panose="020B0604020202020204" pitchFamily="34" charset="0"/>
              <a:cs typeface="Arial" panose="020B0604020202020204" pitchFamily="34" charset="0"/>
            </a:endParaRPr>
          </a:p>
          <a:p>
            <a:pPr marL="0" indent="0">
              <a:buNone/>
            </a:pPr>
            <a:r>
              <a:rPr lang="en-US" sz="2400" b="1" i="1" dirty="0" smtClean="0">
                <a:latin typeface="Arial" panose="020B0604020202020204" pitchFamily="34" charset="0"/>
                <a:cs typeface="Arial" panose="020B0604020202020204" pitchFamily="34" charset="0"/>
              </a:rPr>
              <a:t>1.2 </a:t>
            </a:r>
            <a:r>
              <a:rPr lang="en-US" sz="2400" b="1" i="1" dirty="0">
                <a:latin typeface="Arial" panose="020B0604020202020204" pitchFamily="34" charset="0"/>
                <a:cs typeface="Arial" panose="020B0604020202020204" pitchFamily="34" charset="0"/>
              </a:rPr>
              <a:t>Phân loại mức độ tiêu </a:t>
            </a:r>
            <a:r>
              <a:rPr lang="en-US" sz="2400" b="1" i="1" dirty="0" smtClean="0">
                <a:latin typeface="Arial" panose="020B0604020202020204" pitchFamily="34" charset="0"/>
                <a:cs typeface="Arial" panose="020B0604020202020204" pitchFamily="34" charset="0"/>
              </a:rPr>
              <a:t>chảy</a:t>
            </a:r>
          </a:p>
          <a:p>
            <a:pPr>
              <a:buFont typeface="Wingdings" panose="05000000000000000000" pitchFamily="2" charset="2"/>
              <a:buChar char="q"/>
            </a:pPr>
            <a:r>
              <a:rPr lang="en-US" sz="2400" dirty="0" smtClean="0">
                <a:latin typeface="Arial" panose="020B0604020202020204" pitchFamily="34" charset="0"/>
                <a:cs typeface="Arial" panose="020B0604020202020204" pitchFamily="34" charset="0"/>
              </a:rPr>
              <a:t>Tiêu </a:t>
            </a:r>
            <a:r>
              <a:rPr lang="en-US" sz="2400" dirty="0">
                <a:latin typeface="Arial" panose="020B0604020202020204" pitchFamily="34" charset="0"/>
                <a:cs typeface="Arial" panose="020B0604020202020204" pitchFamily="34" charset="0"/>
              </a:rPr>
              <a:t>chảy cấp thường xảy ra đột ngột, kéo dài không quá 14 ngày (thường dưới </a:t>
            </a:r>
            <a:r>
              <a:rPr lang="en-US" sz="2400" dirty="0" smtClean="0">
                <a:latin typeface="Arial" panose="020B0604020202020204" pitchFamily="34" charset="0"/>
                <a:cs typeface="Arial" panose="020B0604020202020204" pitchFamily="34" charset="0"/>
              </a:rPr>
              <a:t>7 ngày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Khi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trẻ</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bị</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tiêu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chảy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cấp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cơ</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thể</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mất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một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lượng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nước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và</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muối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lớn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có</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thể</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dẫn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tới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tử</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vong</a:t>
            </a:r>
            <a:r>
              <a:rPr lang="en-US" sz="2400" dirty="0">
                <a:latin typeface="Arial" panose="020B0604020202020204" pitchFamily="34" charset="0"/>
                <a:cs typeface="Arial" panose="020B0604020202020204" pitchFamily="34" charset="0"/>
              </a:rPr>
              <a:t>.</a:t>
            </a:r>
          </a:p>
          <a:p>
            <a:pPr>
              <a:buFont typeface="Wingdings" panose="05000000000000000000" pitchFamily="2" charset="2"/>
              <a:buChar char="q"/>
            </a:pPr>
            <a:r>
              <a:rPr lang="en-US" sz="2400" dirty="0" smtClean="0">
                <a:latin typeface="Arial" panose="020B0604020202020204" pitchFamily="34" charset="0"/>
                <a:cs typeface="Arial" panose="020B0604020202020204" pitchFamily="34" charset="0"/>
              </a:rPr>
              <a:t>Tiêu </a:t>
            </a:r>
            <a:r>
              <a:rPr lang="en-US" sz="2400" dirty="0">
                <a:latin typeface="Arial" panose="020B0604020202020204" pitchFamily="34" charset="0"/>
                <a:cs typeface="Arial" panose="020B0604020202020204" pitchFamily="34" charset="0"/>
              </a:rPr>
              <a:t>chảy kéo dài là khi bị tiêu chảy trên 2 tuần hoặc nhiều hơn.</a:t>
            </a:r>
          </a:p>
          <a:p>
            <a:pPr>
              <a:buFont typeface="Wingdings" panose="05000000000000000000" pitchFamily="2" charset="2"/>
              <a:buChar char="q"/>
            </a:pPr>
            <a:r>
              <a:rPr lang="en-US" sz="2400" dirty="0" smtClean="0">
                <a:latin typeface="Arial" panose="020B0604020202020204" pitchFamily="34" charset="0"/>
                <a:cs typeface="Arial" panose="020B0604020202020204" pitchFamily="34" charset="0"/>
              </a:rPr>
              <a:t>Lỵ</a:t>
            </a:r>
            <a:r>
              <a:rPr lang="en-US" sz="2400" dirty="0">
                <a:latin typeface="Arial" panose="020B0604020202020204" pitchFamily="34" charset="0"/>
                <a:cs typeface="Arial" panose="020B0604020202020204" pitchFamily="34" charset="0"/>
              </a:rPr>
              <a:t>:  Khi tiêu chảy có máu trong phân (bao gồm cả tiêu chảy cấp hoặc tiêu chảy kéo dài).</a:t>
            </a:r>
          </a:p>
          <a:p>
            <a:pPr>
              <a:buFont typeface="Wingdings" panose="05000000000000000000" pitchFamily="2" charset="2"/>
              <a:buChar char="q"/>
            </a:pPr>
            <a:r>
              <a:rPr lang="x-none" sz="2400" dirty="0" smtClean="0">
                <a:latin typeface="Arial" panose="020B0604020202020204" pitchFamily="34" charset="0"/>
                <a:cs typeface="Arial" panose="020B0604020202020204" pitchFamily="34" charset="0"/>
              </a:rPr>
              <a:t>Lỵ </a:t>
            </a:r>
            <a:r>
              <a:rPr lang="x-none" sz="2400" dirty="0">
                <a:latin typeface="Arial" panose="020B0604020202020204" pitchFamily="34" charset="0"/>
                <a:cs typeface="Arial" panose="020B0604020202020204" pitchFamily="34" charset="0"/>
              </a:rPr>
              <a:t>là tiêu chảy cấp hay tiêu chày kéo dài?</a:t>
            </a:r>
            <a:endParaRPr lang="en-US" sz="24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1370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462" y="234215"/>
            <a:ext cx="8596668" cy="1320800"/>
          </a:xfrm>
        </p:spPr>
        <p:txBody>
          <a:bodyPr>
            <a:normAutofit fontScale="90000"/>
          </a:bodyPr>
          <a:lstStyle/>
          <a:p>
            <a:pPr lvl="0"/>
            <a:r>
              <a:rPr lang="en-US" altLang="en-US" b="1" i="1" dirty="0" err="1">
                <a:solidFill>
                  <a:schemeClr val="tx1"/>
                </a:solidFill>
                <a:latin typeface="Arial" panose="020B0604020202020204" pitchFamily="34" charset="0"/>
                <a:ea typeface="Times New Roman" panose="02020603050405020304" pitchFamily="18" charset="0"/>
              </a:rPr>
              <a:t>Bảng</a:t>
            </a:r>
            <a:r>
              <a:rPr lang="en-US" altLang="en-US" b="1" i="1" dirty="0">
                <a:solidFill>
                  <a:schemeClr val="tx1"/>
                </a:solidFill>
                <a:latin typeface="Arial" panose="020B0604020202020204" pitchFamily="34" charset="0"/>
                <a:ea typeface="Times New Roman" panose="02020603050405020304" pitchFamily="18" charset="0"/>
              </a:rPr>
              <a:t> 1. </a:t>
            </a:r>
            <a:r>
              <a:rPr lang="en-US" altLang="en-US" b="1" i="1" dirty="0" err="1">
                <a:solidFill>
                  <a:schemeClr val="tx1"/>
                </a:solidFill>
                <a:latin typeface="Arial" panose="020B0604020202020204" pitchFamily="34" charset="0"/>
                <a:ea typeface="Times New Roman" panose="02020603050405020304" pitchFamily="18" charset="0"/>
              </a:rPr>
              <a:t>Phân</a:t>
            </a:r>
            <a:r>
              <a:rPr lang="en-US" altLang="en-US" b="1" i="1" dirty="0">
                <a:solidFill>
                  <a:schemeClr val="tx1"/>
                </a:solidFill>
                <a:latin typeface="Arial" panose="020B0604020202020204" pitchFamily="34" charset="0"/>
                <a:ea typeface="Times New Roman" panose="02020603050405020304" pitchFamily="18" charset="0"/>
              </a:rPr>
              <a:t> </a:t>
            </a:r>
            <a:r>
              <a:rPr lang="en-US" altLang="en-US" b="1" i="1" dirty="0" err="1">
                <a:solidFill>
                  <a:schemeClr val="tx1"/>
                </a:solidFill>
                <a:latin typeface="Arial" panose="020B0604020202020204" pitchFamily="34" charset="0"/>
                <a:ea typeface="Times New Roman" panose="02020603050405020304" pitchFamily="18" charset="0"/>
              </a:rPr>
              <a:t>biệt</a:t>
            </a:r>
            <a:r>
              <a:rPr lang="en-US" altLang="en-US" b="1" i="1" dirty="0">
                <a:solidFill>
                  <a:schemeClr val="tx1"/>
                </a:solidFill>
                <a:latin typeface="Arial" panose="020B0604020202020204" pitchFamily="34" charset="0"/>
                <a:ea typeface="Times New Roman" panose="02020603050405020304" pitchFamily="18" charset="0"/>
              </a:rPr>
              <a:t> </a:t>
            </a:r>
            <a:r>
              <a:rPr lang="en-US" altLang="en-US" b="1" i="1" dirty="0" err="1">
                <a:solidFill>
                  <a:schemeClr val="tx1"/>
                </a:solidFill>
                <a:latin typeface="Arial" panose="020B0604020202020204" pitchFamily="34" charset="0"/>
                <a:ea typeface="Times New Roman" panose="02020603050405020304" pitchFamily="18" charset="0"/>
              </a:rPr>
              <a:t>giữa</a:t>
            </a:r>
            <a:r>
              <a:rPr lang="en-US" altLang="en-US" b="1" i="1" dirty="0">
                <a:solidFill>
                  <a:schemeClr val="tx1"/>
                </a:solidFill>
                <a:latin typeface="Arial" panose="020B0604020202020204" pitchFamily="34" charset="0"/>
                <a:ea typeface="Times New Roman" panose="02020603050405020304" pitchFamily="18" charset="0"/>
              </a:rPr>
              <a:t> </a:t>
            </a:r>
            <a:r>
              <a:rPr lang="en-US" altLang="en-US" b="1" i="1" dirty="0" err="1">
                <a:solidFill>
                  <a:schemeClr val="tx1"/>
                </a:solidFill>
                <a:latin typeface="Arial" panose="020B0604020202020204" pitchFamily="34" charset="0"/>
                <a:ea typeface="Times New Roman" panose="02020603050405020304" pitchFamily="18" charset="0"/>
              </a:rPr>
              <a:t>tiêu</a:t>
            </a:r>
            <a:r>
              <a:rPr lang="en-US" altLang="en-US" b="1" i="1" dirty="0">
                <a:solidFill>
                  <a:schemeClr val="tx1"/>
                </a:solidFill>
                <a:latin typeface="Arial" panose="020B0604020202020204" pitchFamily="34" charset="0"/>
                <a:ea typeface="Times New Roman" panose="02020603050405020304" pitchFamily="18" charset="0"/>
              </a:rPr>
              <a:t> </a:t>
            </a:r>
            <a:r>
              <a:rPr lang="en-US" altLang="en-US" b="1" i="1" dirty="0" err="1">
                <a:solidFill>
                  <a:schemeClr val="tx1"/>
                </a:solidFill>
                <a:latin typeface="Arial" panose="020B0604020202020204" pitchFamily="34" charset="0"/>
                <a:ea typeface="Times New Roman" panose="02020603050405020304" pitchFamily="18" charset="0"/>
              </a:rPr>
              <a:t>chảy</a:t>
            </a:r>
            <a:r>
              <a:rPr lang="en-US" altLang="en-US" b="1" i="1" dirty="0">
                <a:solidFill>
                  <a:schemeClr val="tx1"/>
                </a:solidFill>
                <a:latin typeface="Arial" panose="020B0604020202020204" pitchFamily="34" charset="0"/>
                <a:ea typeface="Times New Roman" panose="02020603050405020304" pitchFamily="18" charset="0"/>
              </a:rPr>
              <a:t> </a:t>
            </a:r>
            <a:r>
              <a:rPr lang="en-US" altLang="en-US" b="1" i="1" dirty="0" err="1">
                <a:solidFill>
                  <a:schemeClr val="tx1"/>
                </a:solidFill>
                <a:latin typeface="Arial" panose="020B0604020202020204" pitchFamily="34" charset="0"/>
                <a:ea typeface="Times New Roman" panose="02020603050405020304" pitchFamily="18" charset="0"/>
              </a:rPr>
              <a:t>cấp</a:t>
            </a:r>
            <a:r>
              <a:rPr lang="en-US" altLang="en-US" b="1" i="1" dirty="0">
                <a:solidFill>
                  <a:schemeClr val="tx1"/>
                </a:solidFill>
                <a:latin typeface="Arial" panose="020B0604020202020204" pitchFamily="34" charset="0"/>
                <a:ea typeface="Times New Roman" panose="02020603050405020304" pitchFamily="18" charset="0"/>
              </a:rPr>
              <a:t> </a:t>
            </a:r>
            <a:r>
              <a:rPr lang="en-US" altLang="en-US" b="1" i="1" dirty="0" err="1">
                <a:solidFill>
                  <a:schemeClr val="tx1"/>
                </a:solidFill>
                <a:latin typeface="Arial" panose="020B0604020202020204" pitchFamily="34" charset="0"/>
                <a:ea typeface="Times New Roman" panose="02020603050405020304" pitchFamily="18" charset="0"/>
              </a:rPr>
              <a:t>và</a:t>
            </a:r>
            <a:r>
              <a:rPr lang="en-US" altLang="en-US" b="1" i="1" dirty="0">
                <a:solidFill>
                  <a:schemeClr val="tx1"/>
                </a:solidFill>
                <a:latin typeface="Arial" panose="020B0604020202020204" pitchFamily="34" charset="0"/>
                <a:ea typeface="Times New Roman" panose="02020603050405020304" pitchFamily="18" charset="0"/>
              </a:rPr>
              <a:t> </a:t>
            </a:r>
            <a:r>
              <a:rPr lang="en-US" altLang="en-US" b="1" i="1" dirty="0" err="1">
                <a:solidFill>
                  <a:schemeClr val="tx1"/>
                </a:solidFill>
                <a:latin typeface="Arial" panose="020B0604020202020204" pitchFamily="34" charset="0"/>
                <a:ea typeface="Times New Roman" panose="02020603050405020304" pitchFamily="18" charset="0"/>
              </a:rPr>
              <a:t>tiêu</a:t>
            </a:r>
            <a:r>
              <a:rPr lang="en-US" altLang="en-US" b="1" i="1" dirty="0">
                <a:solidFill>
                  <a:schemeClr val="tx1"/>
                </a:solidFill>
                <a:latin typeface="Arial" panose="020B0604020202020204" pitchFamily="34" charset="0"/>
                <a:ea typeface="Times New Roman" panose="02020603050405020304" pitchFamily="18" charset="0"/>
              </a:rPr>
              <a:t> </a:t>
            </a:r>
            <a:r>
              <a:rPr lang="en-US" altLang="en-US" b="1" i="1" dirty="0" err="1">
                <a:solidFill>
                  <a:schemeClr val="tx1"/>
                </a:solidFill>
                <a:latin typeface="Arial" panose="020B0604020202020204" pitchFamily="34" charset="0"/>
                <a:ea typeface="Times New Roman" panose="02020603050405020304" pitchFamily="18" charset="0"/>
              </a:rPr>
              <a:t>chảy</a:t>
            </a:r>
            <a:r>
              <a:rPr lang="en-US" altLang="en-US" b="1" i="1" dirty="0">
                <a:solidFill>
                  <a:schemeClr val="tx1"/>
                </a:solidFill>
                <a:latin typeface="Arial" panose="020B0604020202020204" pitchFamily="34" charset="0"/>
                <a:ea typeface="Times New Roman" panose="02020603050405020304" pitchFamily="18" charset="0"/>
              </a:rPr>
              <a:t> </a:t>
            </a:r>
            <a:r>
              <a:rPr lang="en-US" altLang="en-US" b="1" i="1" dirty="0" err="1">
                <a:solidFill>
                  <a:schemeClr val="tx1"/>
                </a:solidFill>
                <a:latin typeface="Arial" panose="020B0604020202020204" pitchFamily="34" charset="0"/>
                <a:ea typeface="Times New Roman" panose="02020603050405020304" pitchFamily="18" charset="0"/>
              </a:rPr>
              <a:t>kéo</a:t>
            </a:r>
            <a:r>
              <a:rPr lang="en-US" altLang="en-US" b="1" i="1" dirty="0">
                <a:solidFill>
                  <a:schemeClr val="tx1"/>
                </a:solidFill>
                <a:latin typeface="Arial" panose="020B0604020202020204" pitchFamily="34" charset="0"/>
                <a:ea typeface="Times New Roman" panose="02020603050405020304" pitchFamily="18" charset="0"/>
              </a:rPr>
              <a:t> </a:t>
            </a:r>
            <a:r>
              <a:rPr lang="en-US" altLang="en-US" b="1" i="1" dirty="0" err="1">
                <a:solidFill>
                  <a:schemeClr val="tx1"/>
                </a:solidFill>
                <a:latin typeface="Arial" panose="020B0604020202020204" pitchFamily="34" charset="0"/>
                <a:ea typeface="Times New Roman" panose="02020603050405020304" pitchFamily="18" charset="0"/>
              </a:rPr>
              <a:t>dài</a:t>
            </a:r>
            <a:r>
              <a:rPr lang="en-US" altLang="en-US" sz="4400" dirty="0">
                <a:solidFill>
                  <a:schemeClr val="tx1"/>
                </a:solidFill>
                <a:latin typeface="Arial" panose="020B0604020202020204" pitchFamily="34" charset="0"/>
              </a:rPr>
              <a:t/>
            </a:r>
            <a:br>
              <a:rPr lang="en-US" altLang="en-US" sz="4400" dirty="0">
                <a:solidFill>
                  <a:schemeClr val="tx1"/>
                </a:solidFill>
                <a:latin typeface="Arial" panose="020B0604020202020204" pitchFamily="34"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9093031"/>
              </p:ext>
            </p:extLst>
          </p:nvPr>
        </p:nvGraphicFramePr>
        <p:xfrm>
          <a:off x="677334" y="1930400"/>
          <a:ext cx="9294440" cy="4273193"/>
        </p:xfrm>
        <a:graphic>
          <a:graphicData uri="http://schemas.openxmlformats.org/drawingml/2006/table">
            <a:tbl>
              <a:tblPr firstRow="1" firstCol="1" bandRow="1">
                <a:tableStyleId>{5C22544A-7EE6-4342-B048-85BDC9FD1C3A}</a:tableStyleId>
              </a:tblPr>
              <a:tblGrid>
                <a:gridCol w="1491175">
                  <a:extLst>
                    <a:ext uri="{9D8B030D-6E8A-4147-A177-3AD203B41FA5}">
                      <a16:colId xmlns="" xmlns:a16="http://schemas.microsoft.com/office/drawing/2014/main" val="20000"/>
                    </a:ext>
                  </a:extLst>
                </a:gridCol>
                <a:gridCol w="3101372">
                  <a:extLst>
                    <a:ext uri="{9D8B030D-6E8A-4147-A177-3AD203B41FA5}">
                      <a16:colId xmlns="" xmlns:a16="http://schemas.microsoft.com/office/drawing/2014/main" val="20001"/>
                    </a:ext>
                  </a:extLst>
                </a:gridCol>
                <a:gridCol w="4701893">
                  <a:extLst>
                    <a:ext uri="{9D8B030D-6E8A-4147-A177-3AD203B41FA5}">
                      <a16:colId xmlns="" xmlns:a16="http://schemas.microsoft.com/office/drawing/2014/main" val="20002"/>
                    </a:ext>
                  </a:extLst>
                </a:gridCol>
              </a:tblGrid>
              <a:tr h="428158">
                <a:tc>
                  <a:txBody>
                    <a:bodyPr/>
                    <a:lstStyle/>
                    <a:p>
                      <a:pPr algn="ctr">
                        <a:lnSpc>
                          <a:spcPct val="130000"/>
                        </a:lnSpc>
                        <a:spcBef>
                          <a:spcPts val="600"/>
                        </a:spcBef>
                        <a:spcAft>
                          <a:spcPts val="0"/>
                        </a:spcAft>
                      </a:pPr>
                      <a:r>
                        <a:rPr lang="en-US" sz="1300" dirty="0">
                          <a:effectLst/>
                        </a:rPr>
                        <a:t> </a:t>
                      </a:r>
                      <a:endParaRPr lang="en-US"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30000"/>
                        </a:lnSpc>
                        <a:spcBef>
                          <a:spcPts val="600"/>
                        </a:spcBef>
                        <a:spcAft>
                          <a:spcPts val="0"/>
                        </a:spcAft>
                      </a:pPr>
                      <a:r>
                        <a:rPr lang="en-US" sz="1300">
                          <a:effectLst/>
                        </a:rPr>
                        <a:t>Tiêu chảy cấp</a:t>
                      </a:r>
                      <a:endParaRPr lang="en-US"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lnSpc>
                          <a:spcPct val="130000"/>
                        </a:lnSpc>
                        <a:spcBef>
                          <a:spcPts val="600"/>
                        </a:spcBef>
                        <a:spcAft>
                          <a:spcPts val="0"/>
                        </a:spcAft>
                      </a:pPr>
                      <a:r>
                        <a:rPr lang="en-US" sz="1300">
                          <a:effectLst/>
                        </a:rPr>
                        <a:t>Tiêu chảy kéo dài</a:t>
                      </a:r>
                      <a:endParaRPr lang="en-US"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10000"/>
                  </a:ext>
                </a:extLst>
              </a:tr>
              <a:tr h="2243592">
                <a:tc>
                  <a:txBody>
                    <a:bodyPr/>
                    <a:lstStyle/>
                    <a:p>
                      <a:pPr algn="just">
                        <a:lnSpc>
                          <a:spcPct val="130000"/>
                        </a:lnSpc>
                        <a:spcBef>
                          <a:spcPts val="600"/>
                        </a:spcBef>
                        <a:spcAft>
                          <a:spcPts val="0"/>
                        </a:spcAft>
                      </a:pPr>
                      <a:r>
                        <a:rPr lang="en-US" sz="1800" dirty="0">
                          <a:effectLst/>
                          <a:latin typeface="Arial" panose="020B0604020202020204" pitchFamily="34" charset="0"/>
                          <a:cs typeface="Arial" panose="020B0604020202020204" pitchFamily="34" charset="0"/>
                        </a:rPr>
                        <a:t>Quan sát phân và theo dõi số lần đi ngoài của trẻ</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30000"/>
                        </a:lnSpc>
                        <a:spcBef>
                          <a:spcPts val="600"/>
                        </a:spcBef>
                        <a:spcAft>
                          <a:spcPts val="0"/>
                        </a:spcAft>
                      </a:pPr>
                      <a:r>
                        <a:rPr lang="en-US" sz="1800" dirty="0">
                          <a:effectLst/>
                          <a:latin typeface="Arial" panose="020B0604020202020204" pitchFamily="34" charset="0"/>
                          <a:cs typeface="Arial" panose="020B0604020202020204" pitchFamily="34" charset="0"/>
                        </a:rPr>
                        <a:t>− Tiêu chảy xảy ra đột ngột. </a:t>
                      </a:r>
                    </a:p>
                    <a:p>
                      <a:pPr algn="just">
                        <a:lnSpc>
                          <a:spcPct val="130000"/>
                        </a:lnSpc>
                        <a:spcBef>
                          <a:spcPts val="600"/>
                        </a:spcBef>
                        <a:spcAft>
                          <a:spcPts val="0"/>
                        </a:spcAft>
                      </a:pPr>
                      <a:r>
                        <a:rPr lang="en-US" sz="1800" dirty="0">
                          <a:effectLst/>
                          <a:latin typeface="Arial" panose="020B0604020202020204" pitchFamily="34" charset="0"/>
                          <a:cs typeface="Arial" panose="020B0604020202020204" pitchFamily="34" charset="0"/>
                        </a:rPr>
                        <a:t>− Phân lỏng, nhiều nước, nhiều lần trong ngày, mùi chua, phân có thể nhầy. </a:t>
                      </a:r>
                    </a:p>
                    <a:p>
                      <a:pPr algn="just">
                        <a:lnSpc>
                          <a:spcPct val="130000"/>
                        </a:lnSpc>
                        <a:spcBef>
                          <a:spcPts val="600"/>
                        </a:spcBef>
                        <a:spcAft>
                          <a:spcPts val="0"/>
                        </a:spcAft>
                      </a:pPr>
                      <a:r>
                        <a:rPr lang="en-US" sz="1800" dirty="0">
                          <a:effectLst/>
                          <a:latin typeface="Arial" panose="020B0604020202020204" pitchFamily="34" charset="0"/>
                          <a:cs typeface="Arial" panose="020B0604020202020204" pitchFamily="34" charset="0"/>
                        </a:rPr>
                        <a:t>− Trường hợp lỵ thì phân có lẫn máu.</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30000"/>
                        </a:lnSpc>
                        <a:spcBef>
                          <a:spcPts val="600"/>
                        </a:spcBef>
                        <a:spcAft>
                          <a:spcPts val="0"/>
                        </a:spcAft>
                      </a:pPr>
                      <a:r>
                        <a:rPr lang="en-US" sz="1800" dirty="0">
                          <a:effectLst/>
                          <a:latin typeface="Arial" panose="020B0604020202020204" pitchFamily="34" charset="0"/>
                          <a:cs typeface="Arial" panose="020B0604020202020204" pitchFamily="34" charset="0"/>
                        </a:rPr>
                        <a:t>− Phân lúc đặc lúc lỏng, lổn nhổn, mùi chua màu vàng hoặc màu xanh.</a:t>
                      </a:r>
                    </a:p>
                    <a:p>
                      <a:pPr algn="just">
                        <a:lnSpc>
                          <a:spcPct val="130000"/>
                        </a:lnSpc>
                        <a:spcBef>
                          <a:spcPts val="600"/>
                        </a:spcBef>
                        <a:spcAft>
                          <a:spcPts val="0"/>
                        </a:spcAft>
                      </a:pPr>
                      <a:r>
                        <a:rPr lang="en-US" sz="1800" dirty="0">
                          <a:effectLst/>
                          <a:latin typeface="Arial" panose="020B0604020202020204" pitchFamily="34" charset="0"/>
                          <a:cs typeface="Arial" panose="020B0604020202020204" pitchFamily="34" charset="0"/>
                        </a:rPr>
                        <a:t>− Nếu phân nhầy máu có mót rặn là trẻ bị lỵ.</a:t>
                      </a:r>
                    </a:p>
                    <a:p>
                      <a:pPr algn="just">
                        <a:lnSpc>
                          <a:spcPct val="130000"/>
                        </a:lnSpc>
                        <a:spcBef>
                          <a:spcPts val="600"/>
                        </a:spcBef>
                        <a:spcAft>
                          <a:spcPts val="0"/>
                        </a:spcAft>
                      </a:pPr>
                      <a:r>
                        <a:rPr lang="en-US" sz="1800" dirty="0">
                          <a:effectLst/>
                          <a:latin typeface="Arial" panose="020B0604020202020204" pitchFamily="34" charset="0"/>
                          <a:cs typeface="Arial" panose="020B0604020202020204" pitchFamily="34" charset="0"/>
                        </a:rPr>
                        <a:t>− Số lần tiêu chảy lúc giảm lúc tăng.</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 xmlns:a16="http://schemas.microsoft.com/office/drawing/2014/main" val="10001"/>
                  </a:ext>
                </a:extLst>
              </a:tr>
              <a:tr h="1552939">
                <a:tc>
                  <a:txBody>
                    <a:bodyPr/>
                    <a:lstStyle/>
                    <a:p>
                      <a:pPr algn="just">
                        <a:lnSpc>
                          <a:spcPct val="130000"/>
                        </a:lnSpc>
                        <a:spcBef>
                          <a:spcPts val="600"/>
                        </a:spcBef>
                        <a:spcAft>
                          <a:spcPts val="0"/>
                        </a:spcAft>
                      </a:pPr>
                      <a:r>
                        <a:rPr lang="en-US" sz="1800">
                          <a:effectLst/>
                          <a:latin typeface="Arial" panose="020B0604020202020204" pitchFamily="34" charset="0"/>
                          <a:cs typeface="Arial" panose="020B0604020202020204" pitchFamily="34" charset="0"/>
                        </a:rPr>
                        <a:t>Quan sát các biểu hiện khác</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30000"/>
                        </a:lnSpc>
                        <a:spcBef>
                          <a:spcPts val="600"/>
                        </a:spcBef>
                        <a:spcAft>
                          <a:spcPts val="0"/>
                        </a:spcAft>
                      </a:pPr>
                      <a:r>
                        <a:rPr lang="en-US" sz="1800">
                          <a:effectLst/>
                          <a:latin typeface="Arial" panose="020B0604020202020204" pitchFamily="34" charset="0"/>
                          <a:cs typeface="Arial" panose="020B0604020202020204" pitchFamily="34" charset="0"/>
                        </a:rPr>
                        <a:t>Thường kèm theo nôn.</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30000"/>
                        </a:lnSpc>
                        <a:spcBef>
                          <a:spcPts val="600"/>
                        </a:spcBef>
                        <a:spcAft>
                          <a:spcPts val="0"/>
                        </a:spcAft>
                      </a:pP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Trẻ</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biếng</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ăn</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sụt</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cân</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chậm</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phát</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triển</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thể</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lực</a:t>
                      </a:r>
                      <a:r>
                        <a:rPr lang="en-US" sz="1800" dirty="0">
                          <a:effectLst/>
                          <a:latin typeface="Arial" panose="020B0604020202020204" pitchFamily="34" charset="0"/>
                          <a:cs typeface="Arial" panose="020B0604020202020204" pitchFamily="34" charset="0"/>
                        </a:rPr>
                        <a:t>.</a:t>
                      </a:r>
                    </a:p>
                    <a:p>
                      <a:pPr algn="just">
                        <a:lnSpc>
                          <a:spcPct val="130000"/>
                        </a:lnSpc>
                        <a:spcBef>
                          <a:spcPts val="600"/>
                        </a:spcBef>
                        <a:spcAft>
                          <a:spcPts val="0"/>
                        </a:spcAft>
                      </a:pP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Trẻ</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dễ</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bị</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mắc</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thêm</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các</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bệnh</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nhiễm</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khuẩn</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khác</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như</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nhiễm</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khuẩn</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hô</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hấp</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viêm</a:t>
                      </a:r>
                      <a:r>
                        <a:rPr lang="en-US" sz="1800" dirty="0">
                          <a:effectLst/>
                          <a:latin typeface="Arial" panose="020B0604020202020204" pitchFamily="34" charset="0"/>
                          <a:cs typeface="Arial" panose="020B0604020202020204" pitchFamily="34" charset="0"/>
                        </a:rPr>
                        <a:t> tai.</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609564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284" y="301592"/>
            <a:ext cx="9178935" cy="651309"/>
          </a:xfrm>
        </p:spPr>
        <p:txBody>
          <a:bodyPr>
            <a:normAutofit/>
          </a:bodyPr>
          <a:lstStyle/>
          <a:p>
            <a:r>
              <a:rPr lang="en-US" sz="3200" b="1" i="1" dirty="0" err="1">
                <a:latin typeface="Arial" panose="020B0604020202020204" pitchFamily="34" charset="0"/>
                <a:cs typeface="Arial" panose="020B0604020202020204" pitchFamily="34" charset="0"/>
              </a:rPr>
              <a:t>Bảng</a:t>
            </a:r>
            <a:r>
              <a:rPr lang="en-US" sz="3200" b="1" i="1" dirty="0">
                <a:latin typeface="Arial" panose="020B0604020202020204" pitchFamily="34" charset="0"/>
                <a:cs typeface="Arial" panose="020B0604020202020204" pitchFamily="34" charset="0"/>
              </a:rPr>
              <a:t> 2. </a:t>
            </a:r>
            <a:r>
              <a:rPr lang="en-US" sz="3200" b="1" i="1" dirty="0" err="1">
                <a:latin typeface="Arial" panose="020B0604020202020204" pitchFamily="34" charset="0"/>
                <a:cs typeface="Arial" panose="020B0604020202020204" pitchFamily="34" charset="0"/>
              </a:rPr>
              <a:t>Các</a:t>
            </a:r>
            <a:r>
              <a:rPr lang="en-US" sz="3200" b="1" i="1" dirty="0">
                <a:latin typeface="Arial" panose="020B0604020202020204" pitchFamily="34" charset="0"/>
                <a:cs typeface="Arial" panose="020B0604020202020204" pitchFamily="34" charset="0"/>
              </a:rPr>
              <a:t> </a:t>
            </a:r>
            <a:r>
              <a:rPr lang="en-US" sz="3200" b="1" i="1" dirty="0" err="1">
                <a:latin typeface="Arial" panose="020B0604020202020204" pitchFamily="34" charset="0"/>
                <a:cs typeface="Arial" panose="020B0604020202020204" pitchFamily="34" charset="0"/>
              </a:rPr>
              <a:t>yếu</a:t>
            </a:r>
            <a:r>
              <a:rPr lang="en-US" sz="3200" b="1" i="1" dirty="0">
                <a:latin typeface="Arial" panose="020B0604020202020204" pitchFamily="34" charset="0"/>
                <a:cs typeface="Arial" panose="020B0604020202020204" pitchFamily="34" charset="0"/>
              </a:rPr>
              <a:t> </a:t>
            </a:r>
            <a:r>
              <a:rPr lang="en-US" sz="3200" b="1" i="1" dirty="0" err="1">
                <a:latin typeface="Arial" panose="020B0604020202020204" pitchFamily="34" charset="0"/>
                <a:cs typeface="Arial" panose="020B0604020202020204" pitchFamily="34" charset="0"/>
              </a:rPr>
              <a:t>tố</a:t>
            </a:r>
            <a:r>
              <a:rPr lang="en-US" sz="3200" b="1" i="1" dirty="0">
                <a:latin typeface="Arial" panose="020B0604020202020204" pitchFamily="34" charset="0"/>
                <a:cs typeface="Arial" panose="020B0604020202020204" pitchFamily="34" charset="0"/>
              </a:rPr>
              <a:t> </a:t>
            </a:r>
            <a:r>
              <a:rPr lang="en-US" sz="3200" b="1" i="1" dirty="0" err="1">
                <a:latin typeface="Arial" panose="020B0604020202020204" pitchFamily="34" charset="0"/>
                <a:cs typeface="Arial" panose="020B0604020202020204" pitchFamily="34" charset="0"/>
              </a:rPr>
              <a:t>nguy</a:t>
            </a:r>
            <a:r>
              <a:rPr lang="en-US" sz="3200" b="1" i="1" dirty="0">
                <a:latin typeface="Arial" panose="020B0604020202020204" pitchFamily="34" charset="0"/>
                <a:cs typeface="Arial" panose="020B0604020202020204" pitchFamily="34" charset="0"/>
              </a:rPr>
              <a:t> </a:t>
            </a:r>
            <a:r>
              <a:rPr lang="en-US" sz="3200" b="1" i="1" dirty="0" err="1">
                <a:latin typeface="Arial" panose="020B0604020202020204" pitchFamily="34" charset="0"/>
                <a:cs typeface="Arial" panose="020B0604020202020204" pitchFamily="34" charset="0"/>
              </a:rPr>
              <a:t>cơ</a:t>
            </a:r>
            <a:r>
              <a:rPr lang="en-US" sz="3200" b="1" i="1" dirty="0">
                <a:latin typeface="Arial" panose="020B0604020202020204" pitchFamily="34" charset="0"/>
                <a:cs typeface="Arial" panose="020B0604020202020204" pitchFamily="34" charset="0"/>
              </a:rPr>
              <a:t> </a:t>
            </a:r>
            <a:r>
              <a:rPr lang="en-US" sz="3200" b="1" i="1" dirty="0" err="1">
                <a:latin typeface="Arial" panose="020B0604020202020204" pitchFamily="34" charset="0"/>
                <a:cs typeface="Arial" panose="020B0604020202020204" pitchFamily="34" charset="0"/>
              </a:rPr>
              <a:t>của</a:t>
            </a:r>
            <a:r>
              <a:rPr lang="en-US" sz="3200" b="1" i="1" dirty="0">
                <a:latin typeface="Arial" panose="020B0604020202020204" pitchFamily="34" charset="0"/>
                <a:cs typeface="Arial" panose="020B0604020202020204" pitchFamily="34" charset="0"/>
              </a:rPr>
              <a:t> </a:t>
            </a:r>
            <a:r>
              <a:rPr lang="en-US" sz="3200" b="1" i="1" dirty="0" err="1">
                <a:latin typeface="Arial" panose="020B0604020202020204" pitchFamily="34" charset="0"/>
                <a:cs typeface="Arial" panose="020B0604020202020204" pitchFamily="34" charset="0"/>
              </a:rPr>
              <a:t>tiêu</a:t>
            </a:r>
            <a:r>
              <a:rPr lang="en-US" sz="3200" b="1" i="1" dirty="0">
                <a:latin typeface="Arial" panose="020B0604020202020204" pitchFamily="34" charset="0"/>
                <a:cs typeface="Arial" panose="020B0604020202020204" pitchFamily="34" charset="0"/>
              </a:rPr>
              <a:t> </a:t>
            </a:r>
            <a:r>
              <a:rPr lang="en-US" sz="3200" b="1" i="1" dirty="0" err="1">
                <a:latin typeface="Arial" panose="020B0604020202020204" pitchFamily="34" charset="0"/>
                <a:cs typeface="Arial" panose="020B0604020202020204" pitchFamily="34" charset="0"/>
              </a:rPr>
              <a:t>chảy</a:t>
            </a:r>
            <a:endParaRPr lang="en-US" sz="32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2862898"/>
              </p:ext>
            </p:extLst>
          </p:nvPr>
        </p:nvGraphicFramePr>
        <p:xfrm>
          <a:off x="581081" y="1343740"/>
          <a:ext cx="9447342" cy="5221224"/>
        </p:xfrm>
        <a:graphic>
          <a:graphicData uri="http://schemas.openxmlformats.org/drawingml/2006/table">
            <a:tbl>
              <a:tblPr firstRow="1" firstCol="1" bandRow="1">
                <a:tableStyleId>{5C22544A-7EE6-4342-B048-85BDC9FD1C3A}</a:tableStyleId>
              </a:tblPr>
              <a:tblGrid>
                <a:gridCol w="1511495">
                  <a:extLst>
                    <a:ext uri="{9D8B030D-6E8A-4147-A177-3AD203B41FA5}">
                      <a16:colId xmlns="" xmlns:a16="http://schemas.microsoft.com/office/drawing/2014/main" val="20000"/>
                    </a:ext>
                  </a:extLst>
                </a:gridCol>
                <a:gridCol w="3932266">
                  <a:extLst>
                    <a:ext uri="{9D8B030D-6E8A-4147-A177-3AD203B41FA5}">
                      <a16:colId xmlns="" xmlns:a16="http://schemas.microsoft.com/office/drawing/2014/main" val="20001"/>
                    </a:ext>
                  </a:extLst>
                </a:gridCol>
                <a:gridCol w="4003581">
                  <a:extLst>
                    <a:ext uri="{9D8B030D-6E8A-4147-A177-3AD203B41FA5}">
                      <a16:colId xmlns="" xmlns:a16="http://schemas.microsoft.com/office/drawing/2014/main" val="20002"/>
                    </a:ext>
                  </a:extLst>
                </a:gridCol>
              </a:tblGrid>
              <a:tr h="306563">
                <a:tc>
                  <a:txBody>
                    <a:bodyPr/>
                    <a:lstStyle/>
                    <a:p>
                      <a:pPr algn="just">
                        <a:lnSpc>
                          <a:spcPct val="130000"/>
                        </a:lnSpc>
                        <a:spcBef>
                          <a:spcPts val="600"/>
                        </a:spcBef>
                        <a:spcAft>
                          <a:spcPts val="0"/>
                        </a:spcAft>
                      </a:pPr>
                      <a:r>
                        <a:rPr lang="en-US" sz="1800" dirty="0">
                          <a:effectLst/>
                          <a:latin typeface="Arial" panose="020B0604020202020204" pitchFamily="34"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30000"/>
                        </a:lnSpc>
                        <a:spcBef>
                          <a:spcPts val="600"/>
                        </a:spcBef>
                        <a:spcAft>
                          <a:spcPts val="0"/>
                        </a:spcAft>
                      </a:pPr>
                      <a:r>
                        <a:rPr lang="en-US" sz="1800" dirty="0">
                          <a:effectLst/>
                          <a:latin typeface="Arial" panose="020B0604020202020204" pitchFamily="34" charset="0"/>
                          <a:cs typeface="Arial" panose="020B0604020202020204" pitchFamily="34" charset="0"/>
                        </a:rPr>
                        <a:t>Tiêu chảy cấp</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ctr">
                        <a:lnSpc>
                          <a:spcPct val="130000"/>
                        </a:lnSpc>
                        <a:spcBef>
                          <a:spcPts val="600"/>
                        </a:spcBef>
                        <a:spcAft>
                          <a:spcPts val="0"/>
                        </a:spcAft>
                      </a:pPr>
                      <a:r>
                        <a:rPr lang="en-US" sz="1800">
                          <a:effectLst/>
                          <a:latin typeface="Arial" panose="020B0604020202020204" pitchFamily="34" charset="0"/>
                          <a:cs typeface="Arial" panose="020B0604020202020204" pitchFamily="34" charset="0"/>
                        </a:rPr>
                        <a:t>Tiêu chảy kéo dài</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extLst>
                  <a:ext uri="{0D108BD9-81ED-4DB2-BD59-A6C34878D82A}">
                    <a16:rowId xmlns="" xmlns:a16="http://schemas.microsoft.com/office/drawing/2014/main" val="10000"/>
                  </a:ext>
                </a:extLst>
              </a:tr>
              <a:tr h="919689">
                <a:tc>
                  <a:txBody>
                    <a:bodyPr/>
                    <a:lstStyle/>
                    <a:p>
                      <a:pPr algn="just">
                        <a:lnSpc>
                          <a:spcPct val="130000"/>
                        </a:lnSpc>
                        <a:spcBef>
                          <a:spcPts val="600"/>
                        </a:spcBef>
                        <a:spcAft>
                          <a:spcPts val="0"/>
                        </a:spcAft>
                      </a:pPr>
                      <a:r>
                        <a:rPr lang="en-US" sz="1800">
                          <a:effectLst/>
                          <a:latin typeface="Arial" panose="020B0604020202020204" pitchFamily="34" charset="0"/>
                          <a:cs typeface="Arial" panose="020B0604020202020204" pitchFamily="34" charset="0"/>
                        </a:rPr>
                        <a:t>Độ tuổi</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
                        <a:lnSpc>
                          <a:spcPct val="130000"/>
                        </a:lnSpc>
                        <a:spcBef>
                          <a:spcPts val="600"/>
                        </a:spcBef>
                        <a:spcAft>
                          <a:spcPts val="0"/>
                        </a:spcAft>
                      </a:pPr>
                      <a:r>
                        <a:rPr lang="en-US" sz="1800" dirty="0">
                          <a:effectLst/>
                          <a:latin typeface="Arial" panose="020B0604020202020204" pitchFamily="34" charset="0"/>
                          <a:cs typeface="Arial" panose="020B0604020202020204" pitchFamily="34" charset="0"/>
                        </a:rPr>
                        <a:t>Thường xảy ra ở trẻ dưới 2 tuổi, tỷ lệ bệnh cao nhất ở nhóm 6 − 11 tháng tuổi (giai đoạn trẻ bắt đầu ăn bổ sung).</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30000"/>
                        </a:lnSpc>
                        <a:spcBef>
                          <a:spcPts val="600"/>
                        </a:spcBef>
                        <a:spcAft>
                          <a:spcPts val="0"/>
                        </a:spcAft>
                      </a:pPr>
                      <a:r>
                        <a:rPr lang="en-US" sz="1800">
                          <a:effectLst/>
                          <a:latin typeface="Arial" panose="020B0604020202020204" pitchFamily="34" charset="0"/>
                          <a:cs typeface="Arial" panose="020B0604020202020204" pitchFamily="34" charset="0"/>
                        </a:rPr>
                        <a:t>Trẻ dưới 1 tuổi có nguy cơ mắc tiêu chảy kéo dài cao hơn trẻ lớn.</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 xmlns:a16="http://schemas.microsoft.com/office/drawing/2014/main" val="10001"/>
                  </a:ext>
                </a:extLst>
              </a:tr>
              <a:tr h="613126">
                <a:tc>
                  <a:txBody>
                    <a:bodyPr/>
                    <a:lstStyle/>
                    <a:p>
                      <a:pPr algn="just">
                        <a:lnSpc>
                          <a:spcPct val="130000"/>
                        </a:lnSpc>
                        <a:spcBef>
                          <a:spcPts val="600"/>
                        </a:spcBef>
                        <a:spcAft>
                          <a:spcPts val="0"/>
                        </a:spcAft>
                      </a:pPr>
                      <a:r>
                        <a:rPr lang="en-US" sz="1800">
                          <a:effectLst/>
                          <a:latin typeface="Arial" panose="020B0604020202020204" pitchFamily="34" charset="0"/>
                          <a:cs typeface="Arial" panose="020B0604020202020204" pitchFamily="34" charset="0"/>
                        </a:rPr>
                        <a:t>Tình trạng dinh dưỡng</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algn="just">
                        <a:lnSpc>
                          <a:spcPct val="130000"/>
                        </a:lnSpc>
                        <a:spcBef>
                          <a:spcPts val="600"/>
                        </a:spcBef>
                        <a:spcAft>
                          <a:spcPts val="0"/>
                        </a:spcAft>
                      </a:pPr>
                      <a:r>
                        <a:rPr lang="en-US" sz="1800" dirty="0">
                          <a:effectLst/>
                          <a:latin typeface="Arial" panose="020B0604020202020204" pitchFamily="34" charset="0"/>
                          <a:cs typeface="Arial" panose="020B0604020202020204" pitchFamily="34" charset="0"/>
                        </a:rPr>
                        <a:t>Trẻ bị suy dinh dưỡng dễ bị tiêu chảy hơn trẻ bình thường, nhất là trẻ suy dinh dưỡng nặng càng dễ bị tiêu chảy kéo dài.</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 xmlns:a16="http://schemas.microsoft.com/office/drawing/2014/main" val="10002"/>
                  </a:ext>
                </a:extLst>
              </a:tr>
              <a:tr h="1101088">
                <a:tc>
                  <a:txBody>
                    <a:bodyPr/>
                    <a:lstStyle/>
                    <a:p>
                      <a:pPr algn="just">
                        <a:lnSpc>
                          <a:spcPct val="130000"/>
                        </a:lnSpc>
                        <a:spcBef>
                          <a:spcPts val="600"/>
                        </a:spcBef>
                        <a:spcAft>
                          <a:spcPts val="0"/>
                        </a:spcAft>
                      </a:pPr>
                      <a:r>
                        <a:rPr lang="en-US" sz="1800">
                          <a:effectLst/>
                          <a:latin typeface="Arial" panose="020B0604020202020204" pitchFamily="34" charset="0"/>
                          <a:cs typeface="Arial" panose="020B0604020202020204" pitchFamily="34" charset="0"/>
                        </a:rPr>
                        <a:t>Thói quen nuôi dưỡng</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gridSpan="2">
                  <a:txBody>
                    <a:bodyPr/>
                    <a:lstStyle/>
                    <a:p>
                      <a:pPr algn="just">
                        <a:lnSpc>
                          <a:spcPct val="130000"/>
                        </a:lnSpc>
                        <a:spcBef>
                          <a:spcPts val="600"/>
                        </a:spcBef>
                        <a:spcAft>
                          <a:spcPts val="0"/>
                        </a:spcAft>
                      </a:pPr>
                      <a:r>
                        <a:rPr lang="en-US" sz="1800" dirty="0">
                          <a:effectLst/>
                          <a:latin typeface="Arial" panose="020B0604020202020204" pitchFamily="34" charset="0"/>
                          <a:cs typeface="Arial" panose="020B0604020202020204" pitchFamily="34" charset="0"/>
                        </a:rPr>
                        <a:t>− Trẻ bú chai. </a:t>
                      </a:r>
                    </a:p>
                    <a:p>
                      <a:pPr algn="just">
                        <a:lnSpc>
                          <a:spcPct val="130000"/>
                        </a:lnSpc>
                        <a:spcBef>
                          <a:spcPts val="600"/>
                        </a:spcBef>
                        <a:spcAft>
                          <a:spcPts val="0"/>
                        </a:spcAft>
                      </a:pPr>
                      <a:r>
                        <a:rPr lang="en-US" sz="1800" dirty="0">
                          <a:effectLst/>
                          <a:latin typeface="Arial" panose="020B0604020202020204" pitchFamily="34" charset="0"/>
                          <a:cs typeface="Arial" panose="020B0604020202020204" pitchFamily="34" charset="0"/>
                        </a:rPr>
                        <a:t>− Không rửa tay sạch. </a:t>
                      </a:r>
                    </a:p>
                    <a:p>
                      <a:pPr algn="just">
                        <a:lnSpc>
                          <a:spcPct val="130000"/>
                        </a:lnSpc>
                        <a:spcBef>
                          <a:spcPts val="600"/>
                        </a:spcBef>
                        <a:spcAft>
                          <a:spcPts val="0"/>
                        </a:spcAft>
                      </a:pPr>
                      <a:r>
                        <a:rPr lang="en-US" sz="1800" dirty="0">
                          <a:effectLst/>
                          <a:latin typeface="Arial" panose="020B0604020202020204" pitchFamily="34" charset="0"/>
                          <a:cs typeface="Arial" panose="020B0604020202020204" pitchFamily="34" charset="0"/>
                        </a:rPr>
                        <a:t>− Vệ sinh ăn uống kém.</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hMerge="1">
                  <a:txBody>
                    <a:bodyPr/>
                    <a:lstStyle/>
                    <a:p>
                      <a:endParaRPr lang="en-US"/>
                    </a:p>
                  </a:txBody>
                  <a:tcPr/>
                </a:tc>
                <a:extLst>
                  <a:ext uri="{0D108BD9-81ED-4DB2-BD59-A6C34878D82A}">
                    <a16:rowId xmlns="" xmlns:a16="http://schemas.microsoft.com/office/drawing/2014/main" val="10003"/>
                  </a:ext>
                </a:extLst>
              </a:tr>
              <a:tr h="1010389">
                <a:tc>
                  <a:txBody>
                    <a:bodyPr/>
                    <a:lstStyle/>
                    <a:p>
                      <a:pPr algn="just">
                        <a:lnSpc>
                          <a:spcPct val="130000"/>
                        </a:lnSpc>
                        <a:spcBef>
                          <a:spcPts val="600"/>
                        </a:spcBef>
                        <a:spcAft>
                          <a:spcPts val="0"/>
                        </a:spcAft>
                      </a:pPr>
                      <a:r>
                        <a:rPr lang="en-US" sz="1800">
                          <a:effectLst/>
                          <a:latin typeface="Arial" panose="020B0604020202020204" pitchFamily="34" charset="0"/>
                          <a:cs typeface="Arial" panose="020B0604020202020204" pitchFamily="34" charset="0"/>
                        </a:rPr>
                        <a:t>Một số yếu tố khác</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30000"/>
                        </a:lnSpc>
                        <a:spcBef>
                          <a:spcPts val="600"/>
                        </a:spcBef>
                        <a:spcAft>
                          <a:spcPts val="0"/>
                        </a:spcAft>
                      </a:pPr>
                      <a:r>
                        <a:rPr lang="en-US" sz="1800">
                          <a:effectLst/>
                          <a:latin typeface="Arial" panose="020B0604020202020204" pitchFamily="34" charset="0"/>
                          <a:cs typeface="Arial" panose="020B0604020202020204" pitchFamily="34" charset="0"/>
                        </a:rPr>
                        <a:t>Vệ sinh cá nhân không tốt, không rửa tay sạch cho trẻ sau khi đi vệ sinh và trước khi ăn.</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30000"/>
                        </a:lnSpc>
                        <a:spcBef>
                          <a:spcPts val="600"/>
                        </a:spcBef>
                        <a:spcAft>
                          <a:spcPts val="0"/>
                        </a:spcAft>
                      </a:pP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Trẻ</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thường</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xuyên</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mắc</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tiêu</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chảy</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cấp</a:t>
                      </a:r>
                      <a:r>
                        <a:rPr lang="en-US" sz="1800" dirty="0">
                          <a:effectLst/>
                          <a:latin typeface="Arial" panose="020B0604020202020204" pitchFamily="34" charset="0"/>
                          <a:cs typeface="Arial" panose="020B0604020202020204" pitchFamily="34" charset="0"/>
                        </a:rPr>
                        <a:t>. </a:t>
                      </a:r>
                    </a:p>
                    <a:p>
                      <a:pPr algn="just">
                        <a:lnSpc>
                          <a:spcPct val="130000"/>
                        </a:lnSpc>
                        <a:spcBef>
                          <a:spcPts val="600"/>
                        </a:spcBef>
                        <a:spcAft>
                          <a:spcPts val="0"/>
                        </a:spcAft>
                      </a:pP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Sử</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dụng</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kháng</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sinh</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kéo</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dài</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gây</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loạn</a:t>
                      </a:r>
                      <a:r>
                        <a:rPr lang="en-US" sz="1800" dirty="0">
                          <a:effectLst/>
                          <a:latin typeface="Arial" panose="020B0604020202020204" pitchFamily="34" charset="0"/>
                          <a:cs typeface="Arial" panose="020B0604020202020204" pitchFamily="34" charset="0"/>
                        </a:rPr>
                        <a:t> </a:t>
                      </a:r>
                      <a:r>
                        <a:rPr lang="en-US" sz="1800" dirty="0" err="1">
                          <a:effectLst/>
                          <a:latin typeface="Arial" panose="020B0604020202020204" pitchFamily="34" charset="0"/>
                          <a:cs typeface="Arial" panose="020B0604020202020204" pitchFamily="34" charset="0"/>
                        </a:rPr>
                        <a:t>khuẩn</a:t>
                      </a:r>
                      <a:r>
                        <a:rPr lang="en-US" sz="1800" dirty="0">
                          <a:effectLst/>
                          <a:latin typeface="Arial" panose="020B0604020202020204" pitchFamily="34"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298495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959" y="291966"/>
            <a:ext cx="8596668" cy="1320800"/>
          </a:xfrm>
        </p:spPr>
        <p:txBody>
          <a:bodyPr>
            <a:normAutofit fontScale="90000"/>
          </a:bodyPr>
          <a:lstStyle/>
          <a:p>
            <a:r>
              <a:rPr lang="en-US" sz="3100" b="1" i="1" dirty="0" smtClean="0"/>
              <a:t>Làm </a:t>
            </a:r>
            <a:r>
              <a:rPr lang="en-US" sz="3100" b="1" i="1" dirty="0"/>
              <a:t>thế nào để nhận ra trẻ bị mất nước do tiêu chảy?</a:t>
            </a:r>
            <a:r>
              <a:rPr lang="en-US" sz="3100" b="1" dirty="0"/>
              <a:t> </a:t>
            </a:r>
            <a:r>
              <a:rPr lang="en-US" sz="3100" dirty="0"/>
              <a:t> </a:t>
            </a:r>
            <a:r>
              <a:rPr lang="en-US" sz="2700" dirty="0"/>
              <a:t/>
            </a:r>
            <a:br>
              <a:rPr lang="en-US" sz="2700" dirty="0"/>
            </a:br>
            <a:endParaRPr lang="en-US" dirty="0"/>
          </a:p>
        </p:txBody>
      </p:sp>
      <p:sp>
        <p:nvSpPr>
          <p:cNvPr id="3" name="Content Placeholder 2"/>
          <p:cNvSpPr>
            <a:spLocks noGrp="1"/>
          </p:cNvSpPr>
          <p:nvPr>
            <p:ph idx="1"/>
          </p:nvPr>
        </p:nvSpPr>
        <p:spPr>
          <a:xfrm>
            <a:off x="840963" y="1371319"/>
            <a:ext cx="8596668" cy="3880773"/>
          </a:xfrm>
        </p:spPr>
        <p:txBody>
          <a:bodyPr>
            <a:noAutofit/>
          </a:bodyPr>
          <a:lstStyle/>
          <a:p>
            <a:pPr marL="0" indent="0">
              <a:buNone/>
            </a:pPr>
            <a:r>
              <a:rPr lang="en-US" i="1" dirty="0">
                <a:latin typeface="Arial" panose="020B0604020202020204" pitchFamily="34" charset="0"/>
                <a:cs typeface="Arial" panose="020B0604020202020204" pitchFamily="34" charset="0"/>
              </a:rPr>
              <a:t>a) </a:t>
            </a:r>
            <a:r>
              <a:rPr lang="en-US" i="1" dirty="0" err="1">
                <a:latin typeface="Arial" panose="020B0604020202020204" pitchFamily="34" charset="0"/>
                <a:cs typeface="Arial" panose="020B0604020202020204" pitchFamily="34" charset="0"/>
              </a:rPr>
              <a:t>Trẻ</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bị</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mất</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nước</a:t>
            </a: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Trẻ</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bị</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mất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nước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có</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hai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trong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số</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dấu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hiệu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sau</a:t>
            </a: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Vật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kích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thích</a:t>
            </a: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Mắt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trũng</a:t>
            </a: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Uống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hức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khát</a:t>
            </a: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Nếp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véo</a:t>
            </a:r>
            <a:r>
              <a:rPr lang="en-US" dirty="0">
                <a:latin typeface="Arial" panose="020B0604020202020204" pitchFamily="34" charset="0"/>
                <a:cs typeface="Arial" panose="020B0604020202020204" pitchFamily="34" charset="0"/>
              </a:rPr>
              <a:t> da </a:t>
            </a:r>
            <a:r>
              <a:rPr lang="en-US" dirty="0" err="1">
                <a:latin typeface="Arial" panose="020B0604020202020204" pitchFamily="34" charset="0"/>
                <a:cs typeface="Arial" panose="020B0604020202020204" pitchFamily="34" charset="0"/>
              </a:rPr>
              <a:t>mất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chậm</a:t>
            </a: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Trẻ</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bị</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mất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nước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nặng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có</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hai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trong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số</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dấu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hiệu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sau</a:t>
            </a: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 Li </a:t>
            </a:r>
            <a:r>
              <a:rPr lang="en-US" dirty="0" err="1">
                <a:latin typeface="Arial" panose="020B0604020202020204" pitchFamily="34" charset="0"/>
                <a:cs typeface="Arial" panose="020B0604020202020204" pitchFamily="34" charset="0"/>
              </a:rPr>
              <a:t>bì</a:t>
            </a:r>
            <a:r>
              <a:rPr lang="en-US" dirty="0">
                <a:latin typeface="Arial" panose="020B0604020202020204" pitchFamily="34" charset="0"/>
                <a:cs typeface="Arial" panose="020B0604020202020204" pitchFamily="34" charset="0"/>
              </a:rPr>
              <a:t> hay </a:t>
            </a:r>
            <a:r>
              <a:rPr lang="en-US" dirty="0" err="1">
                <a:latin typeface="Arial" panose="020B0604020202020204" pitchFamily="34" charset="0"/>
                <a:cs typeface="Arial" panose="020B0604020202020204" pitchFamily="34" charset="0"/>
              </a:rPr>
              <a:t>khó</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đánh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thức</a:t>
            </a: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Mắt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trũng</a:t>
            </a: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uống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được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hoặc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uống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kém</a:t>
            </a: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Nếp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véo</a:t>
            </a:r>
            <a:r>
              <a:rPr lang="en-US" dirty="0">
                <a:latin typeface="Arial" panose="020B0604020202020204" pitchFamily="34" charset="0"/>
                <a:cs typeface="Arial" panose="020B0604020202020204" pitchFamily="34" charset="0"/>
              </a:rPr>
              <a:t> da </a:t>
            </a:r>
            <a:r>
              <a:rPr lang="en-US" dirty="0" err="1">
                <a:latin typeface="Arial" panose="020B0604020202020204" pitchFamily="34" charset="0"/>
                <a:cs typeface="Arial" panose="020B0604020202020204" pitchFamily="34" charset="0"/>
              </a:rPr>
              <a:t>mất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rất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chậm</a:t>
            </a:r>
            <a:r>
              <a:rPr lang="en-US" dirty="0">
                <a:latin typeface="Arial" panose="020B0604020202020204" pitchFamily="34" charset="0"/>
                <a:cs typeface="Arial" panose="020B0604020202020204" pitchFamily="34" charset="0"/>
              </a:rPr>
              <a:t>.</a:t>
            </a:r>
          </a:p>
          <a:p>
            <a:pPr marL="0" indent="0">
              <a:buNone/>
            </a:pPr>
            <a:r>
              <a:rPr lang="en-US" dirty="0" err="1">
                <a:latin typeface="Arial" panose="020B0604020202020204" pitchFamily="34" charset="0"/>
                <a:cs typeface="Arial" panose="020B0604020202020204" pitchFamily="34" charset="0"/>
              </a:rPr>
              <a:t>Khi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trẻ</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bị</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mất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nước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nặng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cần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đưa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ngay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trẻ</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đến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sở</a:t>
            </a:r>
            <a:r>
              <a:rPr lang="en-US" dirty="0">
                <a:latin typeface="Arial" panose="020B0604020202020204" pitchFamily="34" charset="0"/>
                <a:cs typeface="Arial" panose="020B0604020202020204" pitchFamily="34" charset="0"/>
              </a:rPr>
              <a:t> y </a:t>
            </a:r>
            <a:r>
              <a:rPr lang="en-US" dirty="0" err="1">
                <a:latin typeface="Arial" panose="020B0604020202020204" pitchFamily="34" charset="0"/>
                <a:cs typeface="Arial" panose="020B0604020202020204" pitchFamily="34" charset="0"/>
              </a:rPr>
              <a:t>tế</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để</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khám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điều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trị</a:t>
            </a: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010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Làm </a:t>
            </a:r>
            <a:r>
              <a:rPr lang="en-US" b="1" i="1" dirty="0"/>
              <a:t>thế nào để nhận ra trẻ bị mất nước do tiêu chảy?</a:t>
            </a:r>
            <a:endParaRPr lang="en-US" dirty="0"/>
          </a:p>
        </p:txBody>
      </p:sp>
      <p:sp>
        <p:nvSpPr>
          <p:cNvPr id="3" name="Content Placeholder 2"/>
          <p:cNvSpPr>
            <a:spLocks noGrp="1"/>
          </p:cNvSpPr>
          <p:nvPr>
            <p:ph idx="1"/>
          </p:nvPr>
        </p:nvSpPr>
        <p:spPr/>
        <p:txBody>
          <a:bodyPr>
            <a:normAutofit/>
          </a:bodyPr>
          <a:lstStyle/>
          <a:p>
            <a:pPr marL="0" indent="0">
              <a:buNone/>
            </a:pPr>
            <a:r>
              <a:rPr lang="en-US" sz="2400" i="1" dirty="0"/>
              <a:t>b) </a:t>
            </a:r>
            <a:r>
              <a:rPr lang="en-US" sz="2400" i="1" dirty="0" err="1"/>
              <a:t>Trẻ</a:t>
            </a:r>
            <a:r>
              <a:rPr lang="en-US" sz="2400" i="1" dirty="0"/>
              <a:t> </a:t>
            </a:r>
            <a:r>
              <a:rPr lang="en-US" sz="2400" i="1" dirty="0" err="1"/>
              <a:t>chưa</a:t>
            </a:r>
            <a:r>
              <a:rPr lang="en-US" sz="2400" i="1" dirty="0"/>
              <a:t> </a:t>
            </a:r>
            <a:r>
              <a:rPr lang="en-US" sz="2400" i="1" dirty="0" err="1"/>
              <a:t>bị</a:t>
            </a:r>
            <a:r>
              <a:rPr lang="en-US" sz="2400" i="1" dirty="0"/>
              <a:t> </a:t>
            </a:r>
            <a:r>
              <a:rPr lang="en-US" sz="2400" i="1" dirty="0" err="1"/>
              <a:t>mất</a:t>
            </a:r>
            <a:r>
              <a:rPr lang="en-US" sz="2400" i="1" dirty="0"/>
              <a:t> </a:t>
            </a:r>
            <a:r>
              <a:rPr lang="en-US" sz="2400" i="1" dirty="0" err="1"/>
              <a:t>nước</a:t>
            </a:r>
            <a:endParaRPr lang="en-US" sz="2400" dirty="0"/>
          </a:p>
          <a:p>
            <a:pPr marL="0" indent="0">
              <a:buNone/>
            </a:pPr>
            <a:r>
              <a:rPr lang="en-US" sz="2400" dirty="0"/>
              <a:t>− </a:t>
            </a:r>
            <a:r>
              <a:rPr lang="en-US" sz="2400" dirty="0" err="1"/>
              <a:t>Trẻ</a:t>
            </a:r>
            <a:r>
              <a:rPr lang="en-US" sz="2400" dirty="0"/>
              <a:t> </a:t>
            </a:r>
            <a:r>
              <a:rPr lang="en-US" sz="2400" dirty="0" err="1"/>
              <a:t>tỉnh</a:t>
            </a:r>
            <a:r>
              <a:rPr lang="en-US" sz="2400" dirty="0"/>
              <a:t> </a:t>
            </a:r>
            <a:r>
              <a:rPr lang="en-US" sz="2400" dirty="0" err="1"/>
              <a:t>táo</a:t>
            </a:r>
            <a:r>
              <a:rPr lang="en-US" sz="2400" dirty="0"/>
              <a:t>.</a:t>
            </a:r>
          </a:p>
          <a:p>
            <a:pPr marL="0" indent="0">
              <a:buNone/>
            </a:pPr>
            <a:r>
              <a:rPr lang="en-US" sz="2400" dirty="0"/>
              <a:t>− </a:t>
            </a:r>
            <a:r>
              <a:rPr lang="en-US" sz="2400" dirty="0" err="1"/>
              <a:t>Mắt</a:t>
            </a:r>
            <a:r>
              <a:rPr lang="en-US" sz="2400" dirty="0"/>
              <a:t> </a:t>
            </a:r>
            <a:r>
              <a:rPr lang="en-US" sz="2400" dirty="0" err="1"/>
              <a:t>không</a:t>
            </a:r>
            <a:r>
              <a:rPr lang="en-US" sz="2400" dirty="0"/>
              <a:t> </a:t>
            </a:r>
            <a:r>
              <a:rPr lang="en-US" sz="2400" dirty="0" err="1"/>
              <a:t>trũng</a:t>
            </a:r>
            <a:r>
              <a:rPr lang="en-US" sz="2400" dirty="0"/>
              <a:t>.</a:t>
            </a:r>
          </a:p>
          <a:p>
            <a:pPr marL="0" indent="0">
              <a:buNone/>
            </a:pPr>
            <a:r>
              <a:rPr lang="en-US" sz="2400" dirty="0"/>
              <a:t>− </a:t>
            </a:r>
            <a:r>
              <a:rPr lang="en-US" sz="2400" dirty="0" err="1"/>
              <a:t>Khóc</a:t>
            </a:r>
            <a:r>
              <a:rPr lang="en-US" sz="2400" dirty="0"/>
              <a:t> </a:t>
            </a:r>
            <a:r>
              <a:rPr lang="en-US" sz="2400" dirty="0" err="1"/>
              <a:t>vẫn</a:t>
            </a:r>
            <a:r>
              <a:rPr lang="en-US" sz="2400" dirty="0"/>
              <a:t> </a:t>
            </a:r>
            <a:r>
              <a:rPr lang="en-US" sz="2400" dirty="0" err="1"/>
              <a:t>có</a:t>
            </a:r>
            <a:r>
              <a:rPr lang="en-US" sz="2400" dirty="0"/>
              <a:t> </a:t>
            </a:r>
            <a:r>
              <a:rPr lang="en-US" sz="2400" dirty="0" err="1"/>
              <a:t>nước</a:t>
            </a:r>
            <a:r>
              <a:rPr lang="en-US" sz="2400" dirty="0"/>
              <a:t> </a:t>
            </a:r>
            <a:r>
              <a:rPr lang="en-US" sz="2400" dirty="0" err="1"/>
              <a:t>mắt</a:t>
            </a:r>
            <a:r>
              <a:rPr lang="en-US" sz="2400" dirty="0"/>
              <a:t>.</a:t>
            </a:r>
          </a:p>
          <a:p>
            <a:pPr marL="0" indent="0">
              <a:buNone/>
            </a:pPr>
            <a:r>
              <a:rPr lang="en-US" sz="2400" dirty="0"/>
              <a:t>− </a:t>
            </a:r>
            <a:r>
              <a:rPr lang="en-US" sz="2400" dirty="0" err="1"/>
              <a:t>Miệng</a:t>
            </a:r>
            <a:r>
              <a:rPr lang="en-US" sz="2400" dirty="0"/>
              <a:t> </a:t>
            </a:r>
            <a:r>
              <a:rPr lang="en-US" sz="2400" dirty="0" err="1"/>
              <a:t>lưỡi</a:t>
            </a:r>
            <a:r>
              <a:rPr lang="en-US" sz="2400" dirty="0"/>
              <a:t> </a:t>
            </a:r>
            <a:r>
              <a:rPr lang="en-US" sz="2400" dirty="0" err="1"/>
              <a:t>ướt</a:t>
            </a:r>
            <a:r>
              <a:rPr lang="en-US" sz="2400" dirty="0"/>
              <a:t>.</a:t>
            </a:r>
          </a:p>
          <a:p>
            <a:pPr marL="0" indent="0">
              <a:buNone/>
            </a:pPr>
            <a:r>
              <a:rPr lang="en-US" sz="2400" dirty="0"/>
              <a:t>− </a:t>
            </a:r>
            <a:r>
              <a:rPr lang="en-US" sz="2400" dirty="0" err="1"/>
              <a:t>Trẻ</a:t>
            </a:r>
            <a:r>
              <a:rPr lang="en-US" sz="2400" dirty="0"/>
              <a:t> </a:t>
            </a:r>
            <a:r>
              <a:rPr lang="en-US" sz="2400" dirty="0" err="1"/>
              <a:t>không</a:t>
            </a:r>
            <a:r>
              <a:rPr lang="en-US" sz="2400" dirty="0"/>
              <a:t> </a:t>
            </a:r>
            <a:r>
              <a:rPr lang="en-US" sz="2400" dirty="0" err="1"/>
              <a:t>khát</a:t>
            </a:r>
            <a:r>
              <a:rPr lang="en-US" sz="2400" dirty="0"/>
              <a:t>, </a:t>
            </a:r>
            <a:r>
              <a:rPr lang="en-US" sz="2400" dirty="0" err="1"/>
              <a:t>uống</a:t>
            </a:r>
            <a:r>
              <a:rPr lang="en-US" sz="2400" dirty="0"/>
              <a:t> </a:t>
            </a:r>
            <a:r>
              <a:rPr lang="en-US" sz="2400" dirty="0" err="1"/>
              <a:t>bình</a:t>
            </a:r>
            <a:r>
              <a:rPr lang="en-US" sz="2400" dirty="0"/>
              <a:t> </a:t>
            </a:r>
            <a:r>
              <a:rPr lang="en-US" sz="2400" dirty="0" err="1"/>
              <a:t>thường</a:t>
            </a:r>
            <a:r>
              <a:rPr lang="en-US" sz="2400" dirty="0"/>
              <a:t>.</a:t>
            </a:r>
          </a:p>
          <a:p>
            <a:pPr marL="0" indent="0">
              <a:buNone/>
            </a:pPr>
            <a:r>
              <a:rPr lang="en-US" sz="2400" dirty="0"/>
              <a:t>− </a:t>
            </a:r>
            <a:r>
              <a:rPr lang="en-US" sz="2400" dirty="0" err="1"/>
              <a:t>Nếp</a:t>
            </a:r>
            <a:r>
              <a:rPr lang="en-US" sz="2400" dirty="0"/>
              <a:t> </a:t>
            </a:r>
            <a:r>
              <a:rPr lang="en-US" sz="2400" dirty="0" err="1"/>
              <a:t>véo</a:t>
            </a:r>
            <a:r>
              <a:rPr lang="en-US" sz="2400" dirty="0"/>
              <a:t> da </a:t>
            </a:r>
            <a:r>
              <a:rPr lang="en-US" sz="2400" dirty="0" err="1"/>
              <a:t>mất</a:t>
            </a:r>
            <a:r>
              <a:rPr lang="en-US" sz="2400" dirty="0"/>
              <a:t> </a:t>
            </a:r>
            <a:r>
              <a:rPr lang="en-US" sz="2400" dirty="0" err="1"/>
              <a:t>nhanh</a:t>
            </a:r>
            <a:r>
              <a:rPr lang="en-US" sz="2400" dirty="0"/>
              <a:t>.</a:t>
            </a:r>
          </a:p>
          <a:p>
            <a:pPr marL="0" indent="0">
              <a:buNone/>
            </a:pPr>
            <a:endParaRPr lang="en-US" sz="2400" dirty="0"/>
          </a:p>
        </p:txBody>
      </p:sp>
    </p:spTree>
    <p:extLst>
      <p:ext uri="{BB962C8B-B14F-4D97-AF65-F5344CB8AC3E}">
        <p14:creationId xmlns:p14="http://schemas.microsoft.com/office/powerpoint/2010/main" val="428376447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TotalTime>
  <Words>2575</Words>
  <Application>Microsoft Office PowerPoint</Application>
  <PresentationFormat>Custom</PresentationFormat>
  <Paragraphs>193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Facet</vt:lpstr>
      <vt:lpstr>CHẾ ĐỘ DINH DƯỠNG CHO TRẺ EM VIÊM ĐƯỜNG HÔ HẤP VÀ TIÊU CHẢY</vt:lpstr>
      <vt:lpstr>I- MỤC TIÊU</vt:lpstr>
      <vt:lpstr>II NỘI DUNG CƠ BẢN:</vt:lpstr>
      <vt:lpstr>III. TỔ CHỨC HOẠT ĐỘNG</vt:lpstr>
      <vt:lpstr>1. Chăm sóc và nuôi dưỡng khi trẻ bị tiêu chảy</vt:lpstr>
      <vt:lpstr>Bảng 1. Phân biệt giữa tiêu chảy cấp và tiêu chảy kéo dài </vt:lpstr>
      <vt:lpstr>Bảng 2. Các yếu tố nguy cơ của tiêu chảy</vt:lpstr>
      <vt:lpstr>Làm thế nào để nhận ra trẻ bị mất nước do tiêu chảy?   </vt:lpstr>
      <vt:lpstr>Làm thế nào để nhận ra trẻ bị mất nước do tiêu chảy?</vt:lpstr>
      <vt:lpstr>Cách chăm sóc khi trẻ bị tiêu chảy</vt:lpstr>
      <vt:lpstr>b) Các loại dịch dùng trong điều trị tiêu chảy </vt:lpstr>
      <vt:lpstr>PowerPoint Presentation</vt:lpstr>
      <vt:lpstr>PowerPoint Presentation</vt:lpstr>
      <vt:lpstr>Cách nuôi dưỡng trẻ khi bị tiêu chảy</vt:lpstr>
      <vt:lpstr>Phòng bệnh tiêu chảy cho trẻ em</vt:lpstr>
      <vt:lpstr>2. Chăm sóc và nuôi dưỡng trẻ bị nhiễm khuẩn hô hấp </vt:lpstr>
      <vt:lpstr>Phân loại/các cấp độ và biểu hiện </vt:lpstr>
      <vt:lpstr>Phân loại/các cấp độ và biểu hiện </vt:lpstr>
      <vt:lpstr>Phân loại/các cấp độ và biểu hiện </vt:lpstr>
      <vt:lpstr>Yếu tố nguy cơ</vt:lpstr>
      <vt:lpstr>Đánh giá tình trạng ho hoặc khó thở</vt:lpstr>
      <vt:lpstr>Nguyên nhân của nhiễm khuẩn hô hấp </vt:lpstr>
      <vt:lpstr>Cách chăm sóc trẻ bị nhiễm khuẩn hô hấp </vt:lpstr>
      <vt:lpstr>Cách nuôi dưỡng trẻ bị nhiễm khuẩn hô hấp cấp tính </vt:lpstr>
      <vt:lpstr>Phòng chống viêm đường hô hấp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 Le Pham</dc:creator>
  <cp:lastModifiedBy>AutoBVT</cp:lastModifiedBy>
  <cp:revision>4</cp:revision>
  <dcterms:created xsi:type="dcterms:W3CDTF">2019-06-27T06:54:09Z</dcterms:created>
  <dcterms:modified xsi:type="dcterms:W3CDTF">2020-02-04T15:53:58Z</dcterms:modified>
</cp:coreProperties>
</file>