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273" r:id="rId3"/>
    <p:sldId id="274" r:id="rId4"/>
    <p:sldId id="275" r:id="rId5"/>
    <p:sldId id="276" r:id="rId6"/>
    <p:sldId id="277" r:id="rId7"/>
    <p:sldId id="278" r:id="rId8"/>
    <p:sldId id="279" r:id="rId9"/>
    <p:sldId id="280" r:id="rId10"/>
    <p:sldId id="281" r:id="rId11"/>
    <p:sldId id="282" r:id="rId12"/>
    <p:sldId id="257" r:id="rId13"/>
    <p:sldId id="258" r:id="rId14"/>
    <p:sldId id="259" r:id="rId15"/>
    <p:sldId id="260" r:id="rId16"/>
    <p:sldId id="261" r:id="rId17"/>
    <p:sldId id="262" r:id="rId18"/>
    <p:sldId id="263" r:id="rId19"/>
    <p:sldId id="264" r:id="rId20"/>
    <p:sldId id="265" r:id="rId21"/>
    <p:sldId id="266" r:id="rId22"/>
    <p:sldId id="267" r:id="rId23"/>
    <p:sldId id="268" r:id="rId24"/>
    <p:sldId id="269" r:id="rId25"/>
    <p:sldId id="270" r:id="rId26"/>
    <p:sldId id="27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81" d="100"/>
          <a:sy n="81" d="100"/>
        </p:scale>
        <p:origin x="-300"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7CE75E1-FF1C-4DFD-8421-999689F632AE}" type="datetimeFigureOut">
              <a:rPr lang="en-AU" smtClean="0"/>
              <a:t>4/02/2020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A983A48-E526-4C98-98FC-E905E6091D05}" type="slidenum">
              <a:rPr lang="en-AU" smtClean="0"/>
              <a:t>‹#›</a:t>
            </a:fld>
            <a:endParaRPr lang="en-AU"/>
          </a:p>
        </p:txBody>
      </p:sp>
    </p:spTree>
    <p:extLst>
      <p:ext uri="{BB962C8B-B14F-4D97-AF65-F5344CB8AC3E}">
        <p14:creationId xmlns:p14="http://schemas.microsoft.com/office/powerpoint/2010/main" val="3173361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7CE75E1-FF1C-4DFD-8421-999689F632AE}" type="datetimeFigureOut">
              <a:rPr lang="en-AU" smtClean="0"/>
              <a:t>4/02/2020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A983A48-E526-4C98-98FC-E905E6091D05}" type="slidenum">
              <a:rPr lang="en-AU" smtClean="0"/>
              <a:t>‹#›</a:t>
            </a:fld>
            <a:endParaRPr lang="en-AU"/>
          </a:p>
        </p:txBody>
      </p:sp>
    </p:spTree>
    <p:extLst>
      <p:ext uri="{BB962C8B-B14F-4D97-AF65-F5344CB8AC3E}">
        <p14:creationId xmlns:p14="http://schemas.microsoft.com/office/powerpoint/2010/main" val="2363012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7CE75E1-FF1C-4DFD-8421-999689F632AE}" type="datetimeFigureOut">
              <a:rPr lang="en-AU" smtClean="0"/>
              <a:t>4/02/2020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A983A48-E526-4C98-98FC-E905E6091D05}" type="slidenum">
              <a:rPr lang="en-AU" smtClean="0"/>
              <a:t>‹#›</a:t>
            </a:fld>
            <a:endParaRPr lang="en-A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2429408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7CE75E1-FF1C-4DFD-8421-999689F632AE}" type="datetimeFigureOut">
              <a:rPr lang="en-AU" smtClean="0"/>
              <a:t>4/02/2020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A983A48-E526-4C98-98FC-E905E6091D05}" type="slidenum">
              <a:rPr lang="en-AU" smtClean="0"/>
              <a:t>‹#›</a:t>
            </a:fld>
            <a:endParaRPr lang="en-AU"/>
          </a:p>
        </p:txBody>
      </p:sp>
    </p:spTree>
    <p:extLst>
      <p:ext uri="{BB962C8B-B14F-4D97-AF65-F5344CB8AC3E}">
        <p14:creationId xmlns:p14="http://schemas.microsoft.com/office/powerpoint/2010/main" val="35084693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7CE75E1-FF1C-4DFD-8421-999689F632AE}" type="datetimeFigureOut">
              <a:rPr lang="en-AU" smtClean="0"/>
              <a:t>4/02/2020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A983A48-E526-4C98-98FC-E905E6091D05}" type="slidenum">
              <a:rPr lang="en-AU" smtClean="0"/>
              <a:t>‹#›</a:t>
            </a:fld>
            <a:endParaRPr lang="en-A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489505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7CE75E1-FF1C-4DFD-8421-999689F632AE}" type="datetimeFigureOut">
              <a:rPr lang="en-AU" smtClean="0"/>
              <a:t>4/02/2020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A983A48-E526-4C98-98FC-E905E6091D05}" type="slidenum">
              <a:rPr lang="en-AU" smtClean="0"/>
              <a:t>‹#›</a:t>
            </a:fld>
            <a:endParaRPr lang="en-AU"/>
          </a:p>
        </p:txBody>
      </p:sp>
    </p:spTree>
    <p:extLst>
      <p:ext uri="{BB962C8B-B14F-4D97-AF65-F5344CB8AC3E}">
        <p14:creationId xmlns:p14="http://schemas.microsoft.com/office/powerpoint/2010/main" val="37778567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7CE75E1-FF1C-4DFD-8421-999689F632AE}" type="datetimeFigureOut">
              <a:rPr lang="en-AU" smtClean="0"/>
              <a:t>4/02/2020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A983A48-E526-4C98-98FC-E905E6091D05}" type="slidenum">
              <a:rPr lang="en-AU" smtClean="0"/>
              <a:t>‹#›</a:t>
            </a:fld>
            <a:endParaRPr lang="en-AU"/>
          </a:p>
        </p:txBody>
      </p:sp>
    </p:spTree>
    <p:extLst>
      <p:ext uri="{BB962C8B-B14F-4D97-AF65-F5344CB8AC3E}">
        <p14:creationId xmlns:p14="http://schemas.microsoft.com/office/powerpoint/2010/main" val="35914452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7CE75E1-FF1C-4DFD-8421-999689F632AE}" type="datetimeFigureOut">
              <a:rPr lang="en-AU" smtClean="0"/>
              <a:t>4/02/2020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A983A48-E526-4C98-98FC-E905E6091D05}" type="slidenum">
              <a:rPr lang="en-AU" smtClean="0"/>
              <a:t>‹#›</a:t>
            </a:fld>
            <a:endParaRPr lang="en-AU"/>
          </a:p>
        </p:txBody>
      </p:sp>
    </p:spTree>
    <p:extLst>
      <p:ext uri="{BB962C8B-B14F-4D97-AF65-F5344CB8AC3E}">
        <p14:creationId xmlns:p14="http://schemas.microsoft.com/office/powerpoint/2010/main" val="1917285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7CE75E1-FF1C-4DFD-8421-999689F632AE}" type="datetimeFigureOut">
              <a:rPr lang="en-AU" smtClean="0"/>
              <a:t>4/02/2020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A983A48-E526-4C98-98FC-E905E6091D05}" type="slidenum">
              <a:rPr lang="en-AU" smtClean="0"/>
              <a:t>‹#›</a:t>
            </a:fld>
            <a:endParaRPr lang="en-AU"/>
          </a:p>
        </p:txBody>
      </p:sp>
    </p:spTree>
    <p:extLst>
      <p:ext uri="{BB962C8B-B14F-4D97-AF65-F5344CB8AC3E}">
        <p14:creationId xmlns:p14="http://schemas.microsoft.com/office/powerpoint/2010/main" val="4199663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7CE75E1-FF1C-4DFD-8421-999689F632AE}" type="datetimeFigureOut">
              <a:rPr lang="en-AU" smtClean="0"/>
              <a:t>4/02/2020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A983A48-E526-4C98-98FC-E905E6091D05}" type="slidenum">
              <a:rPr lang="en-AU" smtClean="0"/>
              <a:t>‹#›</a:t>
            </a:fld>
            <a:endParaRPr lang="en-AU"/>
          </a:p>
        </p:txBody>
      </p:sp>
    </p:spTree>
    <p:extLst>
      <p:ext uri="{BB962C8B-B14F-4D97-AF65-F5344CB8AC3E}">
        <p14:creationId xmlns:p14="http://schemas.microsoft.com/office/powerpoint/2010/main" val="2649953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CE75E1-FF1C-4DFD-8421-999689F632AE}" type="datetimeFigureOut">
              <a:rPr lang="en-AU" smtClean="0"/>
              <a:t>4/02/2020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A983A48-E526-4C98-98FC-E905E6091D05}" type="slidenum">
              <a:rPr lang="en-AU" smtClean="0"/>
              <a:t>‹#›</a:t>
            </a:fld>
            <a:endParaRPr lang="en-AU"/>
          </a:p>
        </p:txBody>
      </p:sp>
    </p:spTree>
    <p:extLst>
      <p:ext uri="{BB962C8B-B14F-4D97-AF65-F5344CB8AC3E}">
        <p14:creationId xmlns:p14="http://schemas.microsoft.com/office/powerpoint/2010/main" val="374766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7CE75E1-FF1C-4DFD-8421-999689F632AE}" type="datetimeFigureOut">
              <a:rPr lang="en-AU" smtClean="0"/>
              <a:t>4/02/2020</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0A983A48-E526-4C98-98FC-E905E6091D05}" type="slidenum">
              <a:rPr lang="en-AU" smtClean="0"/>
              <a:t>‹#›</a:t>
            </a:fld>
            <a:endParaRPr lang="en-AU"/>
          </a:p>
        </p:txBody>
      </p:sp>
    </p:spTree>
    <p:extLst>
      <p:ext uri="{BB962C8B-B14F-4D97-AF65-F5344CB8AC3E}">
        <p14:creationId xmlns:p14="http://schemas.microsoft.com/office/powerpoint/2010/main" val="1505827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7CE75E1-FF1C-4DFD-8421-999689F632AE}" type="datetimeFigureOut">
              <a:rPr lang="en-AU" smtClean="0"/>
              <a:t>4/02/2020</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0A983A48-E526-4C98-98FC-E905E6091D05}" type="slidenum">
              <a:rPr lang="en-AU" smtClean="0"/>
              <a:t>‹#›</a:t>
            </a:fld>
            <a:endParaRPr lang="en-AU"/>
          </a:p>
        </p:txBody>
      </p:sp>
    </p:spTree>
    <p:extLst>
      <p:ext uri="{BB962C8B-B14F-4D97-AF65-F5344CB8AC3E}">
        <p14:creationId xmlns:p14="http://schemas.microsoft.com/office/powerpoint/2010/main" val="2432277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CE75E1-FF1C-4DFD-8421-999689F632AE}" type="datetimeFigureOut">
              <a:rPr lang="en-AU" smtClean="0"/>
              <a:t>4/02/2020</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0A983A48-E526-4C98-98FC-E905E6091D05}" type="slidenum">
              <a:rPr lang="en-AU" smtClean="0"/>
              <a:t>‹#›</a:t>
            </a:fld>
            <a:endParaRPr lang="en-AU"/>
          </a:p>
        </p:txBody>
      </p:sp>
    </p:spTree>
    <p:extLst>
      <p:ext uri="{BB962C8B-B14F-4D97-AF65-F5344CB8AC3E}">
        <p14:creationId xmlns:p14="http://schemas.microsoft.com/office/powerpoint/2010/main" val="3276525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7CE75E1-FF1C-4DFD-8421-999689F632AE}" type="datetimeFigureOut">
              <a:rPr lang="en-AU" smtClean="0"/>
              <a:t>4/02/2020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A983A48-E526-4C98-98FC-E905E6091D05}" type="slidenum">
              <a:rPr lang="en-AU" smtClean="0"/>
              <a:t>‹#›</a:t>
            </a:fld>
            <a:endParaRPr lang="en-AU"/>
          </a:p>
        </p:txBody>
      </p:sp>
    </p:spTree>
    <p:extLst>
      <p:ext uri="{BB962C8B-B14F-4D97-AF65-F5344CB8AC3E}">
        <p14:creationId xmlns:p14="http://schemas.microsoft.com/office/powerpoint/2010/main" val="1018586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7CE75E1-FF1C-4DFD-8421-999689F632AE}" type="datetimeFigureOut">
              <a:rPr lang="en-AU" smtClean="0"/>
              <a:t>4/02/2020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A983A48-E526-4C98-98FC-E905E6091D05}" type="slidenum">
              <a:rPr lang="en-AU" smtClean="0"/>
              <a:t>‹#›</a:t>
            </a:fld>
            <a:endParaRPr lang="en-AU"/>
          </a:p>
        </p:txBody>
      </p:sp>
    </p:spTree>
    <p:extLst>
      <p:ext uri="{BB962C8B-B14F-4D97-AF65-F5344CB8AC3E}">
        <p14:creationId xmlns:p14="http://schemas.microsoft.com/office/powerpoint/2010/main" val="309442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7CE75E1-FF1C-4DFD-8421-999689F632AE}" type="datetimeFigureOut">
              <a:rPr lang="en-AU" smtClean="0"/>
              <a:t>4/02/2020</a:t>
            </a:fld>
            <a:endParaRPr lang="en-A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A983A48-E526-4C98-98FC-E905E6091D05}" type="slidenum">
              <a:rPr lang="en-AU" smtClean="0"/>
              <a:t>‹#›</a:t>
            </a:fld>
            <a:endParaRPr lang="en-AU"/>
          </a:p>
        </p:txBody>
      </p:sp>
    </p:spTree>
    <p:extLst>
      <p:ext uri="{BB962C8B-B14F-4D97-AF65-F5344CB8AC3E}">
        <p14:creationId xmlns:p14="http://schemas.microsoft.com/office/powerpoint/2010/main" val="32442361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394" y="1634513"/>
            <a:ext cx="9163249" cy="1646302"/>
          </a:xfrm>
        </p:spPr>
        <p:txBody>
          <a:bodyPr/>
          <a:lstStyle/>
          <a:p>
            <a:pPr algn="ctr"/>
            <a:r>
              <a:rPr lang="en-US" sz="4400" b="1" dirty="0">
                <a:latin typeface="Arial" panose="020B0604020202020204" pitchFamily="34" charset="0"/>
                <a:cs typeface="Arial" panose="020B0604020202020204" pitchFamily="34" charset="0"/>
              </a:rPr>
              <a:t>CHẾ ĐỘ DINH DƯỠNG CHO TRẺ </a:t>
            </a:r>
            <a:r>
              <a:rPr lang="en-US" sz="4400" b="1" dirty="0" smtClean="0">
                <a:latin typeface="Arial" panose="020B0604020202020204" pitchFamily="34" charset="0"/>
                <a:cs typeface="Arial" panose="020B0604020202020204" pitchFamily="34" charset="0"/>
              </a:rPr>
              <a:t>EM VIÊM </a:t>
            </a:r>
            <a:r>
              <a:rPr lang="en-US" sz="4400" b="1" dirty="0">
                <a:latin typeface="Arial" panose="020B0604020202020204" pitchFamily="34" charset="0"/>
                <a:cs typeface="Arial" panose="020B0604020202020204" pitchFamily="34" charset="0"/>
              </a:rPr>
              <a:t>ĐƯỜNG </a:t>
            </a:r>
            <a:r>
              <a:rPr lang="en-US" sz="4400" b="1" dirty="0" smtClean="0">
                <a:latin typeface="Arial" panose="020B0604020202020204" pitchFamily="34" charset="0"/>
                <a:cs typeface="Arial" panose="020B0604020202020204" pitchFamily="34" charset="0"/>
              </a:rPr>
              <a:t>HÔ HẤP </a:t>
            </a:r>
            <a:r>
              <a:rPr lang="en-US" sz="4400" b="1" dirty="0">
                <a:latin typeface="Arial" panose="020B0604020202020204" pitchFamily="34" charset="0"/>
                <a:cs typeface="Arial" panose="020B0604020202020204" pitchFamily="34" charset="0"/>
              </a:rPr>
              <a:t>VÀ TIÊU CHẢY</a:t>
            </a:r>
            <a:endParaRPr lang="en-US" sz="44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normAutofit lnSpcReduction="10000"/>
          </a:bodyPr>
          <a:lstStyle/>
          <a:p>
            <a:r>
              <a:rPr lang="nb-NO" b="1" i="1" dirty="0">
                <a:latin typeface="Arial" panose="020B0604020202020204" pitchFamily="34" charset="0"/>
                <a:cs typeface="Arial" panose="020B0604020202020204" pitchFamily="34" charset="0"/>
              </a:rPr>
              <a:t>PGS.TS. BS. Bùi Thị </a:t>
            </a:r>
            <a:r>
              <a:rPr lang="nb-NO" b="1" i="1" dirty="0" smtClean="0">
                <a:latin typeface="Arial" panose="020B0604020202020204" pitchFamily="34" charset="0"/>
                <a:cs typeface="Arial" panose="020B0604020202020204" pitchFamily="34" charset="0"/>
              </a:rPr>
              <a:t>Nhung</a:t>
            </a:r>
          </a:p>
          <a:p>
            <a:r>
              <a:rPr lang="nb-NO" b="1" i="1" dirty="0" smtClean="0">
                <a:latin typeface="Arial" panose="020B0604020202020204" pitchFamily="34" charset="0"/>
                <a:cs typeface="Arial" panose="020B0604020202020204" pitchFamily="34" charset="0"/>
              </a:rPr>
              <a:t>Trưởng Khoa Dinh dưỡng học đường và Ngành nghề</a:t>
            </a:r>
          </a:p>
          <a:p>
            <a:r>
              <a:rPr lang="nb-NO" b="1" i="1" dirty="0" smtClean="0">
                <a:latin typeface="Arial" panose="020B0604020202020204" pitchFamily="34" charset="0"/>
                <a:cs typeface="Arial" panose="020B0604020202020204" pitchFamily="34" charset="0"/>
              </a:rPr>
              <a:t>Viện Dinh dưỡng- Bộ Y tế</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100134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Cách </a:t>
            </a:r>
            <a:r>
              <a:rPr lang="en-US" b="1" i="1" dirty="0"/>
              <a:t>chăm sóc khi trẻ bị tiêu chảy</a:t>
            </a:r>
            <a:endParaRPr lang="en-US" dirty="0"/>
          </a:p>
        </p:txBody>
      </p:sp>
      <p:sp>
        <p:nvSpPr>
          <p:cNvPr id="3" name="Content Placeholder 2"/>
          <p:cNvSpPr>
            <a:spLocks noGrp="1"/>
          </p:cNvSpPr>
          <p:nvPr>
            <p:ph idx="1"/>
          </p:nvPr>
        </p:nvSpPr>
        <p:spPr>
          <a:xfrm>
            <a:off x="677334" y="1588169"/>
            <a:ext cx="8596668" cy="4453194"/>
          </a:xfrm>
        </p:spPr>
        <p:txBody>
          <a:bodyPr>
            <a:noAutofit/>
          </a:bodyPr>
          <a:lstStyle/>
          <a:p>
            <a:pPr marL="0" indent="0">
              <a:buNone/>
            </a:pPr>
            <a:r>
              <a:rPr lang="en-US" sz="2800" i="1" dirty="0"/>
              <a:t>a) </a:t>
            </a:r>
            <a:r>
              <a:rPr lang="en-US" sz="2800" i="1" dirty="0" err="1"/>
              <a:t>Nguyên</a:t>
            </a:r>
            <a:r>
              <a:rPr lang="en-US" sz="2800" i="1" dirty="0"/>
              <a:t> </a:t>
            </a:r>
            <a:r>
              <a:rPr lang="en-US" sz="2800" i="1" dirty="0" err="1"/>
              <a:t>tắc</a:t>
            </a:r>
            <a:r>
              <a:rPr lang="en-US" sz="2800" i="1" dirty="0"/>
              <a:t> </a:t>
            </a:r>
            <a:r>
              <a:rPr lang="en-US" sz="2800" i="1" dirty="0" err="1"/>
              <a:t>chung</a:t>
            </a:r>
            <a:endParaRPr lang="en-US" sz="2800" dirty="0"/>
          </a:p>
          <a:p>
            <a:r>
              <a:rPr lang="en-US" sz="2800" dirty="0"/>
              <a:t>− Cho </a:t>
            </a:r>
            <a:r>
              <a:rPr lang="en-US" sz="2800" dirty="0" err="1"/>
              <a:t>uống</a:t>
            </a:r>
            <a:r>
              <a:rPr lang="en-US" sz="2800" dirty="0"/>
              <a:t> </a:t>
            </a:r>
            <a:r>
              <a:rPr lang="en-US" sz="2800" dirty="0" err="1"/>
              <a:t>nhiều</a:t>
            </a:r>
            <a:r>
              <a:rPr lang="en-US" sz="2800" dirty="0"/>
              <a:t> </a:t>
            </a:r>
            <a:r>
              <a:rPr lang="en-US" sz="2800" dirty="0" err="1"/>
              <a:t>hơn</a:t>
            </a:r>
            <a:r>
              <a:rPr lang="en-US" sz="2800" dirty="0"/>
              <a:t> </a:t>
            </a:r>
            <a:r>
              <a:rPr lang="en-US" sz="2800" dirty="0" err="1"/>
              <a:t>bình</a:t>
            </a:r>
            <a:r>
              <a:rPr lang="en-US" sz="2800" dirty="0"/>
              <a:t> </a:t>
            </a:r>
            <a:r>
              <a:rPr lang="en-US" sz="2800" dirty="0" err="1"/>
              <a:t>thường</a:t>
            </a:r>
            <a:r>
              <a:rPr lang="en-US" sz="2800" dirty="0"/>
              <a:t>, </a:t>
            </a:r>
            <a:r>
              <a:rPr lang="en-US" sz="2800" dirty="0" err="1"/>
              <a:t>cho</a:t>
            </a:r>
            <a:r>
              <a:rPr lang="en-US" sz="2800" dirty="0"/>
              <a:t> </a:t>
            </a:r>
            <a:r>
              <a:rPr lang="en-US" sz="2800" dirty="0" err="1"/>
              <a:t>trẻ</a:t>
            </a:r>
            <a:r>
              <a:rPr lang="en-US" sz="2800" dirty="0"/>
              <a:t> </a:t>
            </a:r>
            <a:r>
              <a:rPr lang="en-US" sz="2800" dirty="0" err="1"/>
              <a:t>uống</a:t>
            </a:r>
            <a:r>
              <a:rPr lang="en-US" sz="2800" dirty="0"/>
              <a:t> </a:t>
            </a:r>
            <a:r>
              <a:rPr lang="en-US" sz="2800" dirty="0" err="1"/>
              <a:t>khi</a:t>
            </a:r>
            <a:r>
              <a:rPr lang="en-US" sz="2800" dirty="0"/>
              <a:t> </a:t>
            </a:r>
            <a:r>
              <a:rPr lang="en-US" sz="2800" dirty="0" err="1"/>
              <a:t>nào</a:t>
            </a:r>
            <a:r>
              <a:rPr lang="en-US" sz="2800" dirty="0"/>
              <a:t> </a:t>
            </a:r>
            <a:r>
              <a:rPr lang="en-US" sz="2800" dirty="0" err="1"/>
              <a:t>trẻ</a:t>
            </a:r>
            <a:r>
              <a:rPr lang="en-US" sz="2800" dirty="0"/>
              <a:t> </a:t>
            </a:r>
            <a:r>
              <a:rPr lang="en-US" sz="2800" dirty="0" err="1"/>
              <a:t>muốn</a:t>
            </a:r>
            <a:r>
              <a:rPr lang="en-US" sz="2800" dirty="0"/>
              <a:t> </a:t>
            </a:r>
            <a:r>
              <a:rPr lang="en-US" sz="2800" dirty="0" err="1"/>
              <a:t>và</a:t>
            </a:r>
            <a:r>
              <a:rPr lang="en-US" sz="2800" dirty="0"/>
              <a:t> </a:t>
            </a:r>
            <a:r>
              <a:rPr lang="en-US" sz="2800" dirty="0" err="1"/>
              <a:t>tiếp</a:t>
            </a:r>
            <a:r>
              <a:rPr lang="en-US" sz="2800" dirty="0"/>
              <a:t> </a:t>
            </a:r>
            <a:r>
              <a:rPr lang="en-US" sz="2800" dirty="0" err="1"/>
              <a:t>tục</a:t>
            </a:r>
            <a:r>
              <a:rPr lang="en-US" sz="2800" dirty="0"/>
              <a:t> </a:t>
            </a:r>
            <a:r>
              <a:rPr lang="en-US" sz="2800" dirty="0" err="1"/>
              <a:t>bù</a:t>
            </a:r>
            <a:r>
              <a:rPr lang="en-US" sz="2800" dirty="0"/>
              <a:t> </a:t>
            </a:r>
            <a:r>
              <a:rPr lang="en-US" sz="2800" dirty="0" err="1"/>
              <a:t>dịch</a:t>
            </a:r>
            <a:r>
              <a:rPr lang="en-US" sz="2800" dirty="0"/>
              <a:t> </a:t>
            </a:r>
            <a:r>
              <a:rPr lang="en-US" sz="2800" dirty="0" err="1"/>
              <a:t>bằng</a:t>
            </a:r>
            <a:r>
              <a:rPr lang="en-US" sz="2800" dirty="0"/>
              <a:t> </a:t>
            </a:r>
            <a:r>
              <a:rPr lang="en-US" sz="2800" dirty="0" err="1"/>
              <a:t>đường</a:t>
            </a:r>
            <a:r>
              <a:rPr lang="en-US" sz="2800" dirty="0"/>
              <a:t> </a:t>
            </a:r>
            <a:r>
              <a:rPr lang="en-US" sz="2800" dirty="0" err="1"/>
              <a:t>uống</a:t>
            </a:r>
            <a:r>
              <a:rPr lang="en-US" sz="2800" dirty="0"/>
              <a:t> </a:t>
            </a:r>
            <a:r>
              <a:rPr lang="en-US" sz="2800" dirty="0" err="1"/>
              <a:t>cho</a:t>
            </a:r>
            <a:r>
              <a:rPr lang="en-US" sz="2800" dirty="0"/>
              <a:t> </a:t>
            </a:r>
            <a:r>
              <a:rPr lang="en-US" sz="2800" dirty="0" err="1"/>
              <a:t>đến</a:t>
            </a:r>
            <a:r>
              <a:rPr lang="en-US" sz="2800" dirty="0"/>
              <a:t> </a:t>
            </a:r>
            <a:r>
              <a:rPr lang="en-US" sz="2800" dirty="0" err="1"/>
              <a:t>khi</a:t>
            </a:r>
            <a:r>
              <a:rPr lang="en-US" sz="2800" dirty="0"/>
              <a:t> </a:t>
            </a:r>
            <a:r>
              <a:rPr lang="en-US" sz="2800" dirty="0" err="1"/>
              <a:t>trẻ</a:t>
            </a:r>
            <a:r>
              <a:rPr lang="en-US" sz="2800" dirty="0"/>
              <a:t> </a:t>
            </a:r>
            <a:r>
              <a:rPr lang="en-US" sz="2800" dirty="0" err="1"/>
              <a:t>hết</a:t>
            </a:r>
            <a:r>
              <a:rPr lang="en-US" sz="2800" dirty="0"/>
              <a:t> </a:t>
            </a:r>
            <a:r>
              <a:rPr lang="en-US" sz="2800" dirty="0" err="1"/>
              <a:t>tiêu</a:t>
            </a:r>
            <a:r>
              <a:rPr lang="en-US" sz="2800" dirty="0"/>
              <a:t> </a:t>
            </a:r>
            <a:r>
              <a:rPr lang="en-US" sz="2800" dirty="0" err="1"/>
              <a:t>chảy</a:t>
            </a:r>
            <a:r>
              <a:rPr lang="en-US" sz="2800" dirty="0"/>
              <a:t>.</a:t>
            </a:r>
          </a:p>
          <a:p>
            <a:r>
              <a:rPr lang="en-US" sz="2800" dirty="0"/>
              <a:t>− </a:t>
            </a:r>
            <a:r>
              <a:rPr lang="en-US" sz="2800" dirty="0" err="1"/>
              <a:t>Đối</a:t>
            </a:r>
            <a:r>
              <a:rPr lang="en-US" sz="2800" dirty="0"/>
              <a:t> </a:t>
            </a:r>
            <a:r>
              <a:rPr lang="en-US" sz="2800" dirty="0" err="1"/>
              <a:t>với</a:t>
            </a:r>
            <a:r>
              <a:rPr lang="en-US" sz="2800" dirty="0"/>
              <a:t> </a:t>
            </a:r>
            <a:r>
              <a:rPr lang="en-US" sz="2800" dirty="0" err="1"/>
              <a:t>trẻ</a:t>
            </a:r>
            <a:r>
              <a:rPr lang="en-US" sz="2800" dirty="0"/>
              <a:t> </a:t>
            </a:r>
            <a:r>
              <a:rPr lang="en-US" sz="2800" dirty="0" err="1"/>
              <a:t>nhỏ</a:t>
            </a:r>
            <a:r>
              <a:rPr lang="en-US" sz="2800" dirty="0"/>
              <a:t> </a:t>
            </a:r>
            <a:r>
              <a:rPr lang="en-US" sz="2800" dirty="0" err="1"/>
              <a:t>dưới</a:t>
            </a:r>
            <a:r>
              <a:rPr lang="en-US" sz="2800" dirty="0"/>
              <a:t> 2 </a:t>
            </a:r>
            <a:r>
              <a:rPr lang="en-US" sz="2800" dirty="0" err="1"/>
              <a:t>tuổi</a:t>
            </a:r>
            <a:r>
              <a:rPr lang="en-US" sz="2800" dirty="0"/>
              <a:t> </a:t>
            </a:r>
            <a:r>
              <a:rPr lang="en-US" sz="2800" dirty="0" err="1"/>
              <a:t>chưa</a:t>
            </a:r>
            <a:r>
              <a:rPr lang="en-US" sz="2800" dirty="0"/>
              <a:t> </a:t>
            </a:r>
            <a:r>
              <a:rPr lang="en-US" sz="2800" dirty="0" err="1"/>
              <a:t>tự</a:t>
            </a:r>
            <a:r>
              <a:rPr lang="en-US" sz="2800" dirty="0"/>
              <a:t> </a:t>
            </a:r>
            <a:r>
              <a:rPr lang="en-US" sz="2800" dirty="0" err="1"/>
              <a:t>đòi</a:t>
            </a:r>
            <a:r>
              <a:rPr lang="en-US" sz="2800" dirty="0"/>
              <a:t> </a:t>
            </a:r>
            <a:r>
              <a:rPr lang="en-US" sz="2800" dirty="0" err="1"/>
              <a:t>uống</a:t>
            </a:r>
            <a:r>
              <a:rPr lang="en-US" sz="2800" dirty="0"/>
              <a:t> </a:t>
            </a:r>
            <a:r>
              <a:rPr lang="en-US" sz="2800" dirty="0" err="1"/>
              <a:t>nước</a:t>
            </a:r>
            <a:r>
              <a:rPr lang="en-US" sz="2800" dirty="0"/>
              <a:t> </a:t>
            </a:r>
            <a:r>
              <a:rPr lang="en-US" sz="2800" dirty="0" err="1"/>
              <a:t>được</a:t>
            </a:r>
            <a:r>
              <a:rPr lang="en-US" sz="2800" dirty="0"/>
              <a:t>, </a:t>
            </a:r>
            <a:r>
              <a:rPr lang="en-US" sz="2800" dirty="0" err="1"/>
              <a:t>cần</a:t>
            </a:r>
            <a:r>
              <a:rPr lang="en-US" sz="2800" dirty="0"/>
              <a:t> </a:t>
            </a:r>
            <a:r>
              <a:rPr lang="en-US" sz="2800" dirty="0" err="1"/>
              <a:t>phải</a:t>
            </a:r>
            <a:r>
              <a:rPr lang="en-US" sz="2800" dirty="0"/>
              <a:t> </a:t>
            </a:r>
            <a:r>
              <a:rPr lang="en-US" sz="2800" dirty="0" err="1"/>
              <a:t>cho</a:t>
            </a:r>
            <a:r>
              <a:rPr lang="en-US" sz="2800" dirty="0"/>
              <a:t> </a:t>
            </a:r>
            <a:r>
              <a:rPr lang="en-US" sz="2800" dirty="0" err="1"/>
              <a:t>trẻ</a:t>
            </a:r>
            <a:r>
              <a:rPr lang="en-US" sz="2800" dirty="0"/>
              <a:t> </a:t>
            </a:r>
            <a:r>
              <a:rPr lang="en-US" sz="2800" dirty="0" err="1"/>
              <a:t>uống</a:t>
            </a:r>
            <a:r>
              <a:rPr lang="en-US" sz="2800" dirty="0"/>
              <a:t> </a:t>
            </a:r>
            <a:r>
              <a:rPr lang="en-US" sz="2800" dirty="0" err="1"/>
              <a:t>nước</a:t>
            </a:r>
            <a:r>
              <a:rPr lang="en-US" sz="2800" dirty="0"/>
              <a:t> </a:t>
            </a:r>
            <a:r>
              <a:rPr lang="en-US" sz="2800" dirty="0" err="1"/>
              <a:t>để</a:t>
            </a:r>
            <a:r>
              <a:rPr lang="en-US" sz="2800" dirty="0"/>
              <a:t> </a:t>
            </a:r>
            <a:r>
              <a:rPr lang="en-US" sz="2800" dirty="0" err="1"/>
              <a:t>đánh</a:t>
            </a:r>
            <a:r>
              <a:rPr lang="en-US" sz="2800" dirty="0"/>
              <a:t> </a:t>
            </a:r>
            <a:r>
              <a:rPr lang="en-US" sz="2800" dirty="0" err="1"/>
              <a:t>giá</a:t>
            </a:r>
            <a:r>
              <a:rPr lang="en-US" sz="2800" dirty="0"/>
              <a:t> </a:t>
            </a:r>
            <a:r>
              <a:rPr lang="en-US" sz="2800" dirty="0" err="1"/>
              <a:t>xem</a:t>
            </a:r>
            <a:r>
              <a:rPr lang="en-US" sz="2800" dirty="0"/>
              <a:t> </a:t>
            </a:r>
            <a:r>
              <a:rPr lang="en-US" sz="2800" dirty="0" err="1"/>
              <a:t>trẻ</a:t>
            </a:r>
            <a:r>
              <a:rPr lang="en-US" sz="2800" dirty="0"/>
              <a:t> </a:t>
            </a:r>
            <a:r>
              <a:rPr lang="en-US" sz="2800" dirty="0" err="1"/>
              <a:t>có</a:t>
            </a:r>
            <a:r>
              <a:rPr lang="en-US" sz="2800" dirty="0"/>
              <a:t> </a:t>
            </a:r>
            <a:r>
              <a:rPr lang="en-US" sz="2800" dirty="0" err="1"/>
              <a:t>khát</a:t>
            </a:r>
            <a:r>
              <a:rPr lang="en-US" sz="2800" dirty="0"/>
              <a:t> </a:t>
            </a:r>
            <a:r>
              <a:rPr lang="en-US" sz="2800" dirty="0" err="1"/>
              <a:t>và</a:t>
            </a:r>
            <a:r>
              <a:rPr lang="en-US" sz="2800" dirty="0"/>
              <a:t> </a:t>
            </a:r>
            <a:r>
              <a:rPr lang="en-US" sz="2800" dirty="0" err="1"/>
              <a:t>muốn</a:t>
            </a:r>
            <a:r>
              <a:rPr lang="en-US" sz="2800" dirty="0"/>
              <a:t> </a:t>
            </a:r>
            <a:r>
              <a:rPr lang="en-US" sz="2800" dirty="0" err="1"/>
              <a:t>uống</a:t>
            </a:r>
            <a:r>
              <a:rPr lang="en-US" sz="2800" dirty="0"/>
              <a:t> </a:t>
            </a:r>
            <a:r>
              <a:rPr lang="en-US" sz="2800" dirty="0" err="1"/>
              <a:t>nước</a:t>
            </a:r>
            <a:r>
              <a:rPr lang="en-US" sz="2800" dirty="0"/>
              <a:t> </a:t>
            </a:r>
            <a:r>
              <a:rPr lang="en-US" sz="2800" dirty="0" err="1"/>
              <a:t>không</a:t>
            </a:r>
            <a:r>
              <a:rPr lang="en-US" sz="2800" dirty="0"/>
              <a:t>. </a:t>
            </a:r>
          </a:p>
          <a:p>
            <a:r>
              <a:rPr lang="en-US" sz="2800" dirty="0"/>
              <a:t>− </a:t>
            </a:r>
            <a:r>
              <a:rPr lang="en-US" sz="2800" dirty="0" err="1"/>
              <a:t>Đối</a:t>
            </a:r>
            <a:r>
              <a:rPr lang="en-US" sz="2800" dirty="0"/>
              <a:t> </a:t>
            </a:r>
            <a:r>
              <a:rPr lang="en-US" sz="2800" dirty="0" err="1"/>
              <a:t>với</a:t>
            </a:r>
            <a:r>
              <a:rPr lang="en-US" sz="2800" dirty="0"/>
              <a:t> </a:t>
            </a:r>
            <a:r>
              <a:rPr lang="en-US" sz="2800" dirty="0" err="1"/>
              <a:t>trẻ</a:t>
            </a:r>
            <a:r>
              <a:rPr lang="en-US" sz="2800" dirty="0"/>
              <a:t> </a:t>
            </a:r>
            <a:r>
              <a:rPr lang="en-US" sz="2800" dirty="0" err="1"/>
              <a:t>bị</a:t>
            </a:r>
            <a:r>
              <a:rPr lang="en-US" sz="2800" dirty="0"/>
              <a:t> </a:t>
            </a:r>
            <a:r>
              <a:rPr lang="en-US" sz="2800" dirty="0" err="1"/>
              <a:t>tiêu</a:t>
            </a:r>
            <a:r>
              <a:rPr lang="en-US" sz="2800" dirty="0"/>
              <a:t> </a:t>
            </a:r>
            <a:r>
              <a:rPr lang="en-US" sz="2800" dirty="0" err="1"/>
              <a:t>chảy</a:t>
            </a:r>
            <a:r>
              <a:rPr lang="en-US" sz="2800" dirty="0"/>
              <a:t> </a:t>
            </a:r>
            <a:r>
              <a:rPr lang="en-US" sz="2800" dirty="0" err="1"/>
              <a:t>kéo</a:t>
            </a:r>
            <a:r>
              <a:rPr lang="en-US" sz="2800" dirty="0"/>
              <a:t> </a:t>
            </a:r>
            <a:r>
              <a:rPr lang="en-US" sz="2800" dirty="0" err="1"/>
              <a:t>dài</a:t>
            </a:r>
            <a:r>
              <a:rPr lang="en-US" sz="2800" dirty="0"/>
              <a:t> </a:t>
            </a:r>
            <a:r>
              <a:rPr lang="en-US" sz="2800" dirty="0" err="1"/>
              <a:t>cần</a:t>
            </a:r>
            <a:r>
              <a:rPr lang="en-US" sz="2800" dirty="0"/>
              <a:t> </a:t>
            </a:r>
            <a:r>
              <a:rPr lang="en-US" sz="2800" dirty="0" err="1"/>
              <a:t>bổ</a:t>
            </a:r>
            <a:r>
              <a:rPr lang="en-US" sz="2800" dirty="0"/>
              <a:t> sung </a:t>
            </a:r>
            <a:r>
              <a:rPr lang="en-US" sz="2800" dirty="0" err="1"/>
              <a:t>ngay</a:t>
            </a:r>
            <a:r>
              <a:rPr lang="en-US" sz="2800" dirty="0"/>
              <a:t> </a:t>
            </a:r>
            <a:r>
              <a:rPr lang="en-US" sz="2800" dirty="0" err="1"/>
              <a:t>một</a:t>
            </a:r>
            <a:r>
              <a:rPr lang="en-US" sz="2800" dirty="0"/>
              <a:t> </a:t>
            </a:r>
            <a:r>
              <a:rPr lang="en-US" sz="2800" dirty="0" err="1"/>
              <a:t>liều</a:t>
            </a:r>
            <a:r>
              <a:rPr lang="en-US" sz="2800" dirty="0"/>
              <a:t> vitamin A </a:t>
            </a:r>
            <a:r>
              <a:rPr lang="en-US" sz="2800" dirty="0" err="1"/>
              <a:t>theo</a:t>
            </a:r>
            <a:r>
              <a:rPr lang="en-US" sz="2800" dirty="0"/>
              <a:t> </a:t>
            </a:r>
            <a:r>
              <a:rPr lang="en-US" sz="2800" dirty="0" err="1"/>
              <a:t>quy</a:t>
            </a:r>
            <a:r>
              <a:rPr lang="en-US" sz="2800" dirty="0"/>
              <a:t> </a:t>
            </a:r>
            <a:r>
              <a:rPr lang="en-US" sz="2800" dirty="0" err="1"/>
              <a:t>định</a:t>
            </a:r>
            <a:r>
              <a:rPr lang="en-US" sz="2800" dirty="0"/>
              <a:t>.</a:t>
            </a:r>
          </a:p>
        </p:txBody>
      </p:sp>
    </p:spTree>
    <p:extLst>
      <p:ext uri="{BB962C8B-B14F-4D97-AF65-F5344CB8AC3E}">
        <p14:creationId xmlns:p14="http://schemas.microsoft.com/office/powerpoint/2010/main" val="4685887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57" y="301592"/>
            <a:ext cx="9111558" cy="1320800"/>
          </a:xfrm>
        </p:spPr>
        <p:txBody>
          <a:bodyPr>
            <a:normAutofit fontScale="90000"/>
          </a:bodyPr>
          <a:lstStyle/>
          <a:p>
            <a:r>
              <a:rPr lang="en-US" b="1" i="1" dirty="0">
                <a:latin typeface="Arial" panose="020B0604020202020204" pitchFamily="34" charset="0"/>
                <a:cs typeface="Arial" panose="020B0604020202020204" pitchFamily="34" charset="0"/>
              </a:rPr>
              <a:t>b) </a:t>
            </a:r>
            <a:r>
              <a:rPr lang="en-US" b="1" i="1" dirty="0" err="1">
                <a:latin typeface="Arial" panose="020B0604020202020204" pitchFamily="34" charset="0"/>
                <a:cs typeface="Arial" panose="020B0604020202020204" pitchFamily="34" charset="0"/>
              </a:rPr>
              <a:t>Các</a:t>
            </a:r>
            <a:r>
              <a:rPr lang="en-US" b="1" i="1" dirty="0">
                <a:latin typeface="Arial" panose="020B0604020202020204" pitchFamily="34" charset="0"/>
                <a:cs typeface="Arial" panose="020B0604020202020204" pitchFamily="34" charset="0"/>
              </a:rPr>
              <a:t> </a:t>
            </a:r>
            <a:r>
              <a:rPr lang="en-US" b="1" i="1" dirty="0" err="1">
                <a:latin typeface="Arial" panose="020B0604020202020204" pitchFamily="34" charset="0"/>
                <a:cs typeface="Arial" panose="020B0604020202020204" pitchFamily="34" charset="0"/>
              </a:rPr>
              <a:t>loại</a:t>
            </a:r>
            <a:r>
              <a:rPr lang="en-US" b="1" i="1" dirty="0">
                <a:latin typeface="Arial" panose="020B0604020202020204" pitchFamily="34" charset="0"/>
                <a:cs typeface="Arial" panose="020B0604020202020204" pitchFamily="34" charset="0"/>
              </a:rPr>
              <a:t> </a:t>
            </a:r>
            <a:r>
              <a:rPr lang="en-US" b="1" i="1" dirty="0" err="1">
                <a:latin typeface="Arial" panose="020B0604020202020204" pitchFamily="34" charset="0"/>
                <a:cs typeface="Arial" panose="020B0604020202020204" pitchFamily="34" charset="0"/>
              </a:rPr>
              <a:t>dịch</a:t>
            </a:r>
            <a:r>
              <a:rPr lang="en-US" b="1" i="1" dirty="0">
                <a:latin typeface="Arial" panose="020B0604020202020204" pitchFamily="34" charset="0"/>
                <a:cs typeface="Arial" panose="020B0604020202020204" pitchFamily="34" charset="0"/>
              </a:rPr>
              <a:t> </a:t>
            </a:r>
            <a:r>
              <a:rPr lang="en-US" b="1" i="1" dirty="0" err="1">
                <a:latin typeface="Arial" panose="020B0604020202020204" pitchFamily="34" charset="0"/>
                <a:cs typeface="Arial" panose="020B0604020202020204" pitchFamily="34" charset="0"/>
              </a:rPr>
              <a:t>dùng</a:t>
            </a:r>
            <a:r>
              <a:rPr lang="en-US" b="1" i="1" dirty="0">
                <a:latin typeface="Arial" panose="020B0604020202020204" pitchFamily="34" charset="0"/>
                <a:cs typeface="Arial" panose="020B0604020202020204" pitchFamily="34" charset="0"/>
              </a:rPr>
              <a:t> </a:t>
            </a:r>
            <a:r>
              <a:rPr lang="en-US" b="1" i="1" dirty="0" err="1">
                <a:latin typeface="Arial" panose="020B0604020202020204" pitchFamily="34" charset="0"/>
                <a:cs typeface="Arial" panose="020B0604020202020204" pitchFamily="34" charset="0"/>
              </a:rPr>
              <a:t>trong</a:t>
            </a:r>
            <a:r>
              <a:rPr lang="en-US" b="1" i="1" dirty="0">
                <a:latin typeface="Arial" panose="020B0604020202020204" pitchFamily="34" charset="0"/>
                <a:cs typeface="Arial" panose="020B0604020202020204" pitchFamily="34" charset="0"/>
              </a:rPr>
              <a:t> </a:t>
            </a:r>
            <a:r>
              <a:rPr lang="en-US" b="1" i="1" dirty="0" err="1">
                <a:latin typeface="Arial" panose="020B0604020202020204" pitchFamily="34" charset="0"/>
                <a:cs typeface="Arial" panose="020B0604020202020204" pitchFamily="34" charset="0"/>
              </a:rPr>
              <a:t>điều</a:t>
            </a:r>
            <a:r>
              <a:rPr lang="en-US" b="1" i="1" dirty="0">
                <a:latin typeface="Arial" panose="020B0604020202020204" pitchFamily="34" charset="0"/>
                <a:cs typeface="Arial" panose="020B0604020202020204" pitchFamily="34" charset="0"/>
              </a:rPr>
              <a:t> </a:t>
            </a:r>
            <a:r>
              <a:rPr lang="en-US" b="1" i="1" dirty="0" err="1">
                <a:latin typeface="Arial" panose="020B0604020202020204" pitchFamily="34" charset="0"/>
                <a:cs typeface="Arial" panose="020B0604020202020204" pitchFamily="34" charset="0"/>
              </a:rPr>
              <a:t>trị</a:t>
            </a:r>
            <a:r>
              <a:rPr lang="en-US" b="1" i="1" dirty="0">
                <a:latin typeface="Arial" panose="020B0604020202020204" pitchFamily="34" charset="0"/>
                <a:cs typeface="Arial" panose="020B0604020202020204" pitchFamily="34" charset="0"/>
              </a:rPr>
              <a:t> </a:t>
            </a:r>
            <a:r>
              <a:rPr lang="en-US" b="1" i="1" dirty="0" err="1">
                <a:latin typeface="Arial" panose="020B0604020202020204" pitchFamily="34" charset="0"/>
                <a:cs typeface="Arial" panose="020B0604020202020204" pitchFamily="34" charset="0"/>
              </a:rPr>
              <a:t>tiêu</a:t>
            </a:r>
            <a:r>
              <a:rPr lang="en-US" b="1" i="1" dirty="0">
                <a:latin typeface="Arial" panose="020B0604020202020204" pitchFamily="34" charset="0"/>
                <a:cs typeface="Arial" panose="020B0604020202020204" pitchFamily="34" charset="0"/>
              </a:rPr>
              <a:t> </a:t>
            </a:r>
            <a:r>
              <a:rPr lang="en-US" b="1" i="1" dirty="0" err="1">
                <a:latin typeface="Arial" panose="020B0604020202020204" pitchFamily="34" charset="0"/>
                <a:cs typeface="Arial" panose="020B0604020202020204" pitchFamily="34" charset="0"/>
              </a:rPr>
              <a:t>chảy</a:t>
            </a:r>
            <a:r>
              <a:rPr lang="en-US" b="1" dirty="0">
                <a:latin typeface="Arial" panose="020B0604020202020204" pitchFamily="34" charset="0"/>
                <a:cs typeface="Arial" panose="020B0604020202020204" pitchFamily="34" charset="0"/>
              </a:rPr>
              <a:t/>
            </a:r>
            <a:br>
              <a:rPr lang="en-US" b="1" dirty="0">
                <a:latin typeface="Arial" panose="020B0604020202020204" pitchFamily="34" charset="0"/>
                <a:cs typeface="Arial" panose="020B0604020202020204" pitchFamily="34" charset="0"/>
              </a:rPr>
            </a:b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77333" y="1193533"/>
            <a:ext cx="9275189" cy="5322770"/>
          </a:xfrm>
        </p:spPr>
        <p:txBody>
          <a:bodyPr>
            <a:noAutofit/>
          </a:bodyPr>
          <a:lstStyle/>
          <a:p>
            <a:pPr marL="0" indent="0">
              <a:buNone/>
            </a:pPr>
            <a:r>
              <a:rPr lang="en-US" sz="3200" dirty="0"/>
              <a:t>− </a:t>
            </a:r>
            <a:r>
              <a:rPr lang="en-US" sz="3200" dirty="0" err="1"/>
              <a:t>Oresol</a:t>
            </a:r>
            <a:r>
              <a:rPr lang="en-US" sz="3200" dirty="0"/>
              <a:t>: </a:t>
            </a:r>
            <a:r>
              <a:rPr lang="en-US" sz="3200" dirty="0" err="1"/>
              <a:t>Oresol</a:t>
            </a:r>
            <a:r>
              <a:rPr lang="en-US" sz="3200" dirty="0"/>
              <a:t> </a:t>
            </a:r>
            <a:r>
              <a:rPr lang="en-US" sz="3200" dirty="0" err="1"/>
              <a:t>được</a:t>
            </a:r>
            <a:r>
              <a:rPr lang="en-US" sz="3200" dirty="0"/>
              <a:t> </a:t>
            </a:r>
            <a:r>
              <a:rPr lang="en-US" sz="3200" dirty="0" err="1"/>
              <a:t>sử</a:t>
            </a:r>
            <a:r>
              <a:rPr lang="en-US" sz="3200" dirty="0"/>
              <a:t> </a:t>
            </a:r>
            <a:r>
              <a:rPr lang="en-US" sz="3200" dirty="0" err="1"/>
              <a:t>dụng</a:t>
            </a:r>
            <a:r>
              <a:rPr lang="en-US" sz="3200" dirty="0"/>
              <a:t> </a:t>
            </a:r>
            <a:r>
              <a:rPr lang="en-US" sz="3200" dirty="0" err="1"/>
              <a:t>để</a:t>
            </a:r>
            <a:r>
              <a:rPr lang="en-US" sz="3200" dirty="0"/>
              <a:t> </a:t>
            </a:r>
            <a:r>
              <a:rPr lang="en-US" sz="3200" dirty="0" err="1"/>
              <a:t>bù</a:t>
            </a:r>
            <a:r>
              <a:rPr lang="en-US" sz="3200" dirty="0"/>
              <a:t> </a:t>
            </a:r>
            <a:r>
              <a:rPr lang="en-US" sz="3200" dirty="0" err="1"/>
              <a:t>nước</a:t>
            </a:r>
            <a:r>
              <a:rPr lang="en-US" sz="3200" dirty="0"/>
              <a:t> </a:t>
            </a:r>
            <a:r>
              <a:rPr lang="en-US" sz="3200" dirty="0" err="1"/>
              <a:t>và</a:t>
            </a:r>
            <a:r>
              <a:rPr lang="en-US" sz="3200" dirty="0"/>
              <a:t> </a:t>
            </a:r>
            <a:r>
              <a:rPr lang="en-US" sz="3200" dirty="0" err="1"/>
              <a:t>điện</a:t>
            </a:r>
            <a:r>
              <a:rPr lang="en-US" sz="3200" dirty="0"/>
              <a:t> </a:t>
            </a:r>
            <a:r>
              <a:rPr lang="en-US" sz="3200" dirty="0" err="1"/>
              <a:t>giải</a:t>
            </a:r>
            <a:r>
              <a:rPr lang="en-US" sz="3200" dirty="0"/>
              <a:t> </a:t>
            </a:r>
            <a:r>
              <a:rPr lang="en-US" sz="3200" dirty="0" err="1"/>
              <a:t>cho</a:t>
            </a:r>
            <a:r>
              <a:rPr lang="en-US" sz="3200" dirty="0"/>
              <a:t> </a:t>
            </a:r>
            <a:r>
              <a:rPr lang="en-US" sz="3200" dirty="0" err="1"/>
              <a:t>cơ</a:t>
            </a:r>
            <a:r>
              <a:rPr lang="en-US" sz="3200" dirty="0"/>
              <a:t> </a:t>
            </a:r>
            <a:r>
              <a:rPr lang="en-US" sz="3200" dirty="0" err="1"/>
              <a:t>thể</a:t>
            </a:r>
            <a:r>
              <a:rPr lang="en-US" sz="3200" dirty="0"/>
              <a:t> </a:t>
            </a:r>
            <a:r>
              <a:rPr lang="en-US" sz="3200" dirty="0" err="1"/>
              <a:t>khi</a:t>
            </a:r>
            <a:r>
              <a:rPr lang="en-US" sz="3200" dirty="0"/>
              <a:t> </a:t>
            </a:r>
            <a:r>
              <a:rPr lang="en-US" sz="3200" dirty="0" err="1"/>
              <a:t>cơ</a:t>
            </a:r>
            <a:r>
              <a:rPr lang="en-US" sz="3200" dirty="0"/>
              <a:t> </a:t>
            </a:r>
            <a:r>
              <a:rPr lang="en-US" sz="3200" dirty="0" err="1"/>
              <a:t>thể</a:t>
            </a:r>
            <a:r>
              <a:rPr lang="en-US" sz="3200" dirty="0"/>
              <a:t> </a:t>
            </a:r>
            <a:r>
              <a:rPr lang="en-US" sz="3200" dirty="0" err="1" smtClean="0"/>
              <a:t>bị</a:t>
            </a:r>
            <a:r>
              <a:rPr lang="en-US" sz="3200" dirty="0" smtClean="0"/>
              <a:t> </a:t>
            </a:r>
            <a:r>
              <a:rPr lang="en-US" sz="3200" dirty="0" err="1" smtClean="0"/>
              <a:t>mất</a:t>
            </a:r>
            <a:r>
              <a:rPr lang="en-US" sz="3200" dirty="0" smtClean="0"/>
              <a:t> </a:t>
            </a:r>
            <a:r>
              <a:rPr lang="en-US" sz="3200" dirty="0" err="1"/>
              <a:t>nước</a:t>
            </a:r>
            <a:r>
              <a:rPr lang="en-US" sz="3200" dirty="0"/>
              <a:t> </a:t>
            </a:r>
            <a:r>
              <a:rPr lang="en-US" sz="3200" dirty="0" err="1"/>
              <a:t>hoặc</a:t>
            </a:r>
            <a:r>
              <a:rPr lang="en-US" sz="3200" dirty="0"/>
              <a:t> </a:t>
            </a:r>
            <a:r>
              <a:rPr lang="en-US" sz="3200" dirty="0" err="1"/>
              <a:t>mất</a:t>
            </a:r>
            <a:r>
              <a:rPr lang="en-US" sz="3200" dirty="0"/>
              <a:t> </a:t>
            </a:r>
            <a:r>
              <a:rPr lang="en-US" sz="3200" dirty="0" err="1"/>
              <a:t>điện</a:t>
            </a:r>
            <a:r>
              <a:rPr lang="en-US" sz="3200" dirty="0"/>
              <a:t> </a:t>
            </a:r>
            <a:r>
              <a:rPr lang="en-US" sz="3200" dirty="0" err="1"/>
              <a:t>giải</a:t>
            </a:r>
            <a:r>
              <a:rPr lang="en-US" sz="3200" dirty="0"/>
              <a:t>, </a:t>
            </a:r>
            <a:r>
              <a:rPr lang="en-US" sz="3200" dirty="0" err="1"/>
              <a:t>là</a:t>
            </a:r>
            <a:r>
              <a:rPr lang="en-US" sz="3200" dirty="0"/>
              <a:t> dung </a:t>
            </a:r>
            <a:r>
              <a:rPr lang="en-US" sz="3200" dirty="0" err="1"/>
              <a:t>dịch</a:t>
            </a:r>
            <a:r>
              <a:rPr lang="en-US" sz="3200" dirty="0"/>
              <a:t> </a:t>
            </a:r>
            <a:r>
              <a:rPr lang="en-US" sz="3200" dirty="0" err="1"/>
              <a:t>tốt</a:t>
            </a:r>
            <a:r>
              <a:rPr lang="en-US" sz="3200" dirty="0"/>
              <a:t> </a:t>
            </a:r>
            <a:r>
              <a:rPr lang="en-US" sz="3200" dirty="0" err="1"/>
              <a:t>nhất</a:t>
            </a:r>
            <a:r>
              <a:rPr lang="en-US" sz="3200" dirty="0"/>
              <a:t> </a:t>
            </a:r>
            <a:r>
              <a:rPr lang="en-US" sz="3200" dirty="0" err="1"/>
              <a:t>để</a:t>
            </a:r>
            <a:r>
              <a:rPr lang="en-US" sz="3200" dirty="0"/>
              <a:t> </a:t>
            </a:r>
            <a:r>
              <a:rPr lang="en-US" sz="3200" dirty="0" err="1"/>
              <a:t>điều</a:t>
            </a:r>
            <a:r>
              <a:rPr lang="en-US" sz="3200" dirty="0"/>
              <a:t> </a:t>
            </a:r>
            <a:r>
              <a:rPr lang="en-US" sz="3200" dirty="0" err="1"/>
              <a:t>trị</a:t>
            </a:r>
            <a:r>
              <a:rPr lang="en-US" sz="3200" dirty="0"/>
              <a:t> </a:t>
            </a:r>
            <a:r>
              <a:rPr lang="en-US" sz="3200" dirty="0" err="1"/>
              <a:t>tiêu</a:t>
            </a:r>
            <a:r>
              <a:rPr lang="en-US" sz="3200" dirty="0"/>
              <a:t> </a:t>
            </a:r>
            <a:r>
              <a:rPr lang="en-US" sz="3200" dirty="0" err="1"/>
              <a:t>chảy</a:t>
            </a:r>
            <a:r>
              <a:rPr lang="en-US" sz="3200" dirty="0"/>
              <a:t>.</a:t>
            </a:r>
          </a:p>
          <a:p>
            <a:pPr marL="0" indent="0">
              <a:buNone/>
            </a:pPr>
            <a:r>
              <a:rPr lang="en-US" sz="3200" dirty="0"/>
              <a:t>+ </a:t>
            </a:r>
            <a:r>
              <a:rPr lang="en-US" sz="3200" dirty="0" err="1"/>
              <a:t>Các</a:t>
            </a:r>
            <a:r>
              <a:rPr lang="en-US" sz="3200" dirty="0"/>
              <a:t> </a:t>
            </a:r>
            <a:r>
              <a:rPr lang="en-US" sz="3200" dirty="0" err="1"/>
              <a:t>loại</a:t>
            </a:r>
            <a:r>
              <a:rPr lang="en-US" sz="3200" dirty="0"/>
              <a:t> </a:t>
            </a:r>
            <a:r>
              <a:rPr lang="en-US" sz="3200" dirty="0" err="1"/>
              <a:t>oresol</a:t>
            </a:r>
            <a:r>
              <a:rPr lang="en-US" sz="3200" dirty="0"/>
              <a:t>: </a:t>
            </a:r>
            <a:r>
              <a:rPr lang="en-US" sz="3200" dirty="0" err="1"/>
              <a:t>Trên</a:t>
            </a:r>
            <a:r>
              <a:rPr lang="en-US" sz="3200" dirty="0"/>
              <a:t> </a:t>
            </a:r>
            <a:r>
              <a:rPr lang="en-US" sz="3200" dirty="0" err="1"/>
              <a:t>thị</a:t>
            </a:r>
            <a:r>
              <a:rPr lang="en-US" sz="3200" dirty="0"/>
              <a:t> </a:t>
            </a:r>
            <a:r>
              <a:rPr lang="en-US" sz="3200" dirty="0" err="1"/>
              <a:t>trường</a:t>
            </a:r>
            <a:r>
              <a:rPr lang="en-US" sz="3200" dirty="0"/>
              <a:t> </a:t>
            </a:r>
            <a:r>
              <a:rPr lang="en-US" sz="3200" dirty="0" err="1"/>
              <a:t>có</a:t>
            </a:r>
            <a:r>
              <a:rPr lang="en-US" sz="3200" dirty="0"/>
              <a:t> </a:t>
            </a:r>
            <a:r>
              <a:rPr lang="en-US" sz="3200" dirty="0" err="1"/>
              <a:t>nhiều</a:t>
            </a:r>
            <a:r>
              <a:rPr lang="en-US" sz="3200" dirty="0"/>
              <a:t> </a:t>
            </a:r>
            <a:r>
              <a:rPr lang="en-US" sz="3200" dirty="0" err="1"/>
              <a:t>loại</a:t>
            </a:r>
            <a:r>
              <a:rPr lang="en-US" sz="3200" dirty="0"/>
              <a:t> </a:t>
            </a:r>
            <a:r>
              <a:rPr lang="en-US" sz="3200" dirty="0" err="1"/>
              <a:t>oresol</a:t>
            </a:r>
            <a:r>
              <a:rPr lang="en-US" sz="3200" dirty="0"/>
              <a:t>:</a:t>
            </a:r>
          </a:p>
          <a:p>
            <a:pPr marL="0" indent="0">
              <a:buNone/>
            </a:pPr>
            <a:r>
              <a:rPr lang="en-US" sz="3200" dirty="0"/>
              <a:t>• </a:t>
            </a:r>
            <a:r>
              <a:rPr lang="en-US" sz="3200" dirty="0" err="1"/>
              <a:t>Oresol</a:t>
            </a:r>
            <a:r>
              <a:rPr lang="en-US" sz="3200" dirty="0"/>
              <a:t> </a:t>
            </a:r>
            <a:r>
              <a:rPr lang="en-US" sz="3200" dirty="0" err="1"/>
              <a:t>gói</a:t>
            </a:r>
            <a:r>
              <a:rPr lang="en-US" sz="3200" dirty="0"/>
              <a:t> </a:t>
            </a:r>
            <a:r>
              <a:rPr lang="en-US" sz="3200" dirty="0" err="1"/>
              <a:t>pha</a:t>
            </a:r>
            <a:r>
              <a:rPr lang="en-US" sz="3200" dirty="0"/>
              <a:t> </a:t>
            </a:r>
            <a:r>
              <a:rPr lang="en-US" sz="3200" dirty="0" err="1"/>
              <a:t>trong</a:t>
            </a:r>
            <a:r>
              <a:rPr lang="en-US" sz="3200" dirty="0"/>
              <a:t> 1 </a:t>
            </a:r>
            <a:r>
              <a:rPr lang="en-US" sz="3200" dirty="0" err="1"/>
              <a:t>lít</a:t>
            </a:r>
            <a:r>
              <a:rPr lang="en-US" sz="3200" dirty="0"/>
              <a:t> </a:t>
            </a:r>
            <a:r>
              <a:rPr lang="en-US" sz="3200" dirty="0" err="1"/>
              <a:t>nước</a:t>
            </a:r>
            <a:r>
              <a:rPr lang="en-US" sz="3200" dirty="0"/>
              <a:t>.</a:t>
            </a:r>
          </a:p>
          <a:p>
            <a:pPr marL="0" indent="0">
              <a:buNone/>
            </a:pPr>
            <a:r>
              <a:rPr lang="en-US" sz="3200" dirty="0"/>
              <a:t>• </a:t>
            </a:r>
            <a:r>
              <a:rPr lang="en-US" sz="3200" dirty="0" err="1"/>
              <a:t>Oresol</a:t>
            </a:r>
            <a:r>
              <a:rPr lang="en-US" sz="3200" dirty="0"/>
              <a:t> </a:t>
            </a:r>
            <a:r>
              <a:rPr lang="en-US" sz="3200" dirty="0" err="1"/>
              <a:t>gói</a:t>
            </a:r>
            <a:r>
              <a:rPr lang="en-US" sz="3200" dirty="0"/>
              <a:t> </a:t>
            </a:r>
            <a:r>
              <a:rPr lang="en-US" sz="3200" dirty="0" err="1"/>
              <a:t>pha</a:t>
            </a:r>
            <a:r>
              <a:rPr lang="en-US" sz="3200" dirty="0"/>
              <a:t> </a:t>
            </a:r>
            <a:r>
              <a:rPr lang="en-US" sz="3200" dirty="0" err="1"/>
              <a:t>trong</a:t>
            </a:r>
            <a:r>
              <a:rPr lang="en-US" sz="3200" dirty="0"/>
              <a:t> 200 </a:t>
            </a:r>
            <a:r>
              <a:rPr lang="en-US" sz="3200" dirty="0" err="1"/>
              <a:t>mililít</a:t>
            </a:r>
            <a:r>
              <a:rPr lang="en-US" sz="3200" dirty="0"/>
              <a:t> </a:t>
            </a:r>
            <a:r>
              <a:rPr lang="en-US" sz="3200" dirty="0" err="1"/>
              <a:t>nước</a:t>
            </a:r>
            <a:r>
              <a:rPr lang="en-US" sz="3200" dirty="0"/>
              <a:t>.</a:t>
            </a:r>
          </a:p>
          <a:p>
            <a:pPr marL="0" indent="0">
              <a:buNone/>
            </a:pPr>
            <a:r>
              <a:rPr lang="en-US" sz="3200" dirty="0"/>
              <a:t>• </a:t>
            </a:r>
            <a:r>
              <a:rPr lang="en-US" sz="3200" dirty="0" err="1"/>
              <a:t>Oresol</a:t>
            </a:r>
            <a:r>
              <a:rPr lang="en-US" sz="3200" dirty="0"/>
              <a:t> </a:t>
            </a:r>
            <a:r>
              <a:rPr lang="en-US" sz="3200" dirty="0" err="1"/>
              <a:t>gói</a:t>
            </a:r>
            <a:r>
              <a:rPr lang="en-US" sz="3200" dirty="0"/>
              <a:t> </a:t>
            </a:r>
            <a:r>
              <a:rPr lang="en-US" sz="3200" dirty="0" err="1"/>
              <a:t>pha</a:t>
            </a:r>
            <a:r>
              <a:rPr lang="en-US" sz="3200" dirty="0"/>
              <a:t> </a:t>
            </a:r>
            <a:r>
              <a:rPr lang="en-US" sz="3200" dirty="0" err="1"/>
              <a:t>trong</a:t>
            </a:r>
            <a:r>
              <a:rPr lang="en-US" sz="3200" dirty="0"/>
              <a:t> 250 </a:t>
            </a:r>
            <a:r>
              <a:rPr lang="en-US" sz="3200" dirty="0" err="1"/>
              <a:t>mililít</a:t>
            </a:r>
            <a:r>
              <a:rPr lang="en-US" sz="3200" dirty="0"/>
              <a:t> </a:t>
            </a:r>
            <a:r>
              <a:rPr lang="en-US" sz="3200" dirty="0" err="1"/>
              <a:t>nước</a:t>
            </a:r>
            <a:r>
              <a:rPr lang="en-US" sz="3200" dirty="0"/>
              <a:t>. </a:t>
            </a:r>
          </a:p>
          <a:p>
            <a:pPr marL="0" indent="0">
              <a:buNone/>
            </a:pPr>
            <a:r>
              <a:rPr lang="en-US" sz="1600" dirty="0" smtClean="0"/>
              <a:t>•</a:t>
            </a:r>
            <a:endParaRPr lang="en-US" sz="1600" dirty="0"/>
          </a:p>
        </p:txBody>
      </p:sp>
    </p:spTree>
    <p:extLst>
      <p:ext uri="{BB962C8B-B14F-4D97-AF65-F5344CB8AC3E}">
        <p14:creationId xmlns:p14="http://schemas.microsoft.com/office/powerpoint/2010/main" val="2623009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211757"/>
            <a:ext cx="8596668" cy="5829606"/>
          </a:xfrm>
        </p:spPr>
        <p:txBody>
          <a:bodyPr>
            <a:normAutofit fontScale="92500" lnSpcReduction="10000"/>
          </a:bodyPr>
          <a:lstStyle/>
          <a:p>
            <a:pPr marL="0" indent="0">
              <a:buNone/>
            </a:pPr>
            <a:r>
              <a:rPr lang="en-US" sz="2400" b="1" i="1" dirty="0" smtClean="0"/>
              <a:t>Cách </a:t>
            </a:r>
            <a:r>
              <a:rPr lang="en-US" sz="2400" b="1" i="1" dirty="0"/>
              <a:t>pha </a:t>
            </a:r>
            <a:r>
              <a:rPr lang="en-US" sz="2400" b="1" i="1" dirty="0" smtClean="0"/>
              <a:t>oresol</a:t>
            </a:r>
            <a:endParaRPr lang="en-US" sz="2400" b="1" i="1" dirty="0"/>
          </a:p>
          <a:p>
            <a:r>
              <a:rPr lang="en-US" sz="2400" dirty="0"/>
              <a:t>Rửa tay bằng xà phòng và nước sạch trước khi pha</a:t>
            </a:r>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Pha </a:t>
            </a:r>
            <a:r>
              <a:rPr lang="en-US" sz="2400" dirty="0">
                <a:latin typeface="Arial" panose="020B0604020202020204" pitchFamily="34" charset="0"/>
                <a:cs typeface="Arial" panose="020B0604020202020204" pitchFamily="34" charset="0"/>
              </a:rPr>
              <a:t>đúng tỷ lệ in trên hướng dẫn sử dụng ở bao </a:t>
            </a:r>
            <a:r>
              <a:rPr lang="en-US" sz="2400" dirty="0" smtClean="0">
                <a:latin typeface="Arial" panose="020B0604020202020204" pitchFamily="34" charset="0"/>
                <a:cs typeface="Arial" panose="020B0604020202020204" pitchFamily="34" charset="0"/>
              </a:rPr>
              <a:t>bì</a:t>
            </a:r>
          </a:p>
          <a:p>
            <a:r>
              <a:rPr lang="en-US" sz="2400" dirty="0">
                <a:latin typeface="Arial" panose="020B0604020202020204" pitchFamily="34" charset="0"/>
                <a:cs typeface="Arial" panose="020B0604020202020204" pitchFamily="34" charset="0"/>
              </a:rPr>
              <a:t>Sử dụng nước đun sôi để nguội để </a:t>
            </a:r>
            <a:r>
              <a:rPr lang="en-US" sz="2400" dirty="0" smtClean="0">
                <a:latin typeface="Arial" panose="020B0604020202020204" pitchFamily="34" charset="0"/>
                <a:cs typeface="Arial" panose="020B0604020202020204" pitchFamily="34" charset="0"/>
              </a:rPr>
              <a:t>pha.</a:t>
            </a:r>
          </a:p>
          <a:p>
            <a:r>
              <a:rPr lang="en-US" sz="2400" dirty="0">
                <a:latin typeface="Arial" panose="020B0604020202020204" pitchFamily="34" charset="0"/>
                <a:cs typeface="Arial" panose="020B0604020202020204" pitchFamily="34" charset="0"/>
              </a:rPr>
              <a:t>Pha nguyên gói cho mỗi lần sử </a:t>
            </a:r>
            <a:r>
              <a:rPr lang="en-US" sz="2400" dirty="0" smtClean="0">
                <a:latin typeface="Arial" panose="020B0604020202020204" pitchFamily="34" charset="0"/>
                <a:cs typeface="Arial" panose="020B0604020202020204" pitchFamily="34" charset="0"/>
              </a:rPr>
              <a:t>dụng</a:t>
            </a:r>
          </a:p>
          <a:p>
            <a:r>
              <a:rPr lang="en-US" sz="2400" dirty="0">
                <a:latin typeface="Arial" panose="020B0604020202020204" pitchFamily="34" charset="0"/>
                <a:cs typeface="Arial" panose="020B0604020202020204" pitchFamily="34" charset="0"/>
              </a:rPr>
              <a:t>Không cho thêm muối, đường hay bất cứ chất làm ngọt, tạo hương vị khác vào dung dịch oresol pha cho trẻ </a:t>
            </a:r>
            <a:r>
              <a:rPr lang="en-US" sz="2400" dirty="0" smtClean="0">
                <a:latin typeface="Arial" panose="020B0604020202020204" pitchFamily="34" charset="0"/>
                <a:cs typeface="Arial" panose="020B0604020202020204" pitchFamily="34" charset="0"/>
              </a:rPr>
              <a:t>uống</a:t>
            </a:r>
          </a:p>
          <a:p>
            <a:r>
              <a:rPr lang="en-US" sz="2400" dirty="0">
                <a:latin typeface="Arial" panose="020B0604020202020204" pitchFamily="34" charset="0"/>
                <a:cs typeface="Arial" panose="020B0604020202020204" pitchFamily="34" charset="0"/>
              </a:rPr>
              <a:t>Cách cho </a:t>
            </a:r>
            <a:r>
              <a:rPr lang="en-US" sz="2400" dirty="0" smtClean="0">
                <a:latin typeface="Arial" panose="020B0604020202020204" pitchFamily="34" charset="0"/>
                <a:cs typeface="Arial" panose="020B0604020202020204" pitchFamily="34" charset="0"/>
              </a:rPr>
              <a:t>uống:</a:t>
            </a:r>
          </a:p>
          <a:p>
            <a:pPr lvl="1">
              <a:buFont typeface="Wingdings" panose="05000000000000000000" pitchFamily="2" charset="2"/>
              <a:buChar char="§"/>
            </a:pPr>
            <a:r>
              <a:rPr lang="en-US" sz="2000" dirty="0">
                <a:latin typeface="Arial" panose="020B0604020202020204" pitchFamily="34" charset="0"/>
                <a:cs typeface="Arial" panose="020B0604020202020204" pitchFamily="34" charset="0"/>
              </a:rPr>
              <a:t>Không cho trẻ uống bằng bình, </a:t>
            </a:r>
            <a:endParaRPr lang="en-US" sz="2000" dirty="0" smtClean="0">
              <a:latin typeface="Arial" panose="020B0604020202020204" pitchFamily="34" charset="0"/>
              <a:cs typeface="Arial" panose="020B0604020202020204" pitchFamily="34" charset="0"/>
            </a:endParaRPr>
          </a:p>
          <a:p>
            <a:pPr lvl="1">
              <a:buFont typeface="Wingdings" panose="05000000000000000000" pitchFamily="2" charset="2"/>
              <a:buChar char="§"/>
            </a:pPr>
            <a:r>
              <a:rPr lang="en-US" sz="2000" dirty="0" smtClean="0">
                <a:latin typeface="Arial" panose="020B0604020202020204" pitchFamily="34" charset="0"/>
                <a:cs typeface="Arial" panose="020B0604020202020204" pitchFamily="34" charset="0"/>
              </a:rPr>
              <a:t>cho </a:t>
            </a:r>
            <a:r>
              <a:rPr lang="en-US" sz="2000" dirty="0">
                <a:latin typeface="Arial" panose="020B0604020202020204" pitchFamily="34" charset="0"/>
                <a:cs typeface="Arial" panose="020B0604020202020204" pitchFamily="34" charset="0"/>
              </a:rPr>
              <a:t>trẻ nhỏ uống bằng thìa</a:t>
            </a:r>
            <a:r>
              <a:rPr lang="en-US" sz="2000" dirty="0" smtClean="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1 −  2 phút cho uống một thìa</a:t>
            </a:r>
            <a:r>
              <a:rPr lang="en-US" sz="2000" dirty="0" smtClean="0">
                <a:latin typeface="Arial" panose="020B0604020202020204" pitchFamily="34" charset="0"/>
                <a:cs typeface="Arial" panose="020B0604020202020204" pitchFamily="34" charset="0"/>
              </a:rPr>
              <a:t>.</a:t>
            </a:r>
          </a:p>
          <a:p>
            <a:pPr lvl="1">
              <a:buFont typeface="Wingdings" panose="05000000000000000000" pitchFamily="2" charset="2"/>
              <a:buChar char="§"/>
            </a:pPr>
            <a:r>
              <a:rPr lang="en-US" sz="2000" dirty="0" smtClean="0">
                <a:latin typeface="Arial" panose="020B0604020202020204" pitchFamily="34" charset="0"/>
                <a:cs typeface="Arial" panose="020B0604020202020204" pitchFamily="34" charset="0"/>
              </a:rPr>
              <a:t>Trẻ </a:t>
            </a:r>
            <a:r>
              <a:rPr lang="en-US" sz="2000" dirty="0">
                <a:latin typeface="Arial" panose="020B0604020202020204" pitchFamily="34" charset="0"/>
                <a:cs typeface="Arial" panose="020B0604020202020204" pitchFamily="34" charset="0"/>
              </a:rPr>
              <a:t>lớn hơn cho uống bằng cốc, uống từng ngụm nhỏ. </a:t>
            </a:r>
            <a:endParaRPr lang="en-US" sz="2000" dirty="0" smtClean="0">
              <a:latin typeface="Arial" panose="020B0604020202020204" pitchFamily="34" charset="0"/>
              <a:cs typeface="Arial" panose="020B0604020202020204" pitchFamily="34" charset="0"/>
            </a:endParaRPr>
          </a:p>
          <a:p>
            <a:pPr lvl="1">
              <a:buFont typeface="Wingdings" panose="05000000000000000000" pitchFamily="2" charset="2"/>
              <a:buChar char="§"/>
            </a:pPr>
            <a:r>
              <a:rPr lang="en-US" sz="2000" dirty="0" smtClean="0">
                <a:latin typeface="Arial" panose="020B0604020202020204" pitchFamily="34" charset="0"/>
                <a:cs typeface="Arial" panose="020B0604020202020204" pitchFamily="34" charset="0"/>
              </a:rPr>
              <a:t>Không </a:t>
            </a:r>
            <a:r>
              <a:rPr lang="en-US" sz="2000" dirty="0">
                <a:latin typeface="Arial" panose="020B0604020202020204" pitchFamily="34" charset="0"/>
                <a:cs typeface="Arial" panose="020B0604020202020204" pitchFamily="34" charset="0"/>
              </a:rPr>
              <a:t>nên cho trẻ uống quá nhanh. </a:t>
            </a:r>
            <a:endParaRPr lang="en-US" sz="2000" dirty="0" smtClean="0">
              <a:latin typeface="Arial" panose="020B0604020202020204" pitchFamily="34" charset="0"/>
              <a:cs typeface="Arial" panose="020B0604020202020204" pitchFamily="34" charset="0"/>
            </a:endParaRPr>
          </a:p>
          <a:p>
            <a:pPr lvl="1">
              <a:buFont typeface="Wingdings" panose="05000000000000000000" pitchFamily="2" charset="2"/>
              <a:buChar char="§"/>
            </a:pPr>
            <a:r>
              <a:rPr lang="en-US" sz="2000" dirty="0" smtClean="0">
                <a:latin typeface="Arial" panose="020B0604020202020204" pitchFamily="34" charset="0"/>
                <a:cs typeface="Arial" panose="020B0604020202020204" pitchFamily="34" charset="0"/>
              </a:rPr>
              <a:t>Nếu </a:t>
            </a:r>
            <a:r>
              <a:rPr lang="en-US" sz="2000" dirty="0">
                <a:latin typeface="Arial" panose="020B0604020202020204" pitchFamily="34" charset="0"/>
                <a:cs typeface="Arial" panose="020B0604020202020204" pitchFamily="34" charset="0"/>
              </a:rPr>
              <a:t>trẻ bị nôn, cần ngừng cho uống trong 10 phút, sau đó lại tiếp tục cho uống. </a:t>
            </a:r>
            <a:endParaRPr lang="en-AU" sz="2000" dirty="0">
              <a:latin typeface="Arial" panose="020B0604020202020204" pitchFamily="34" charset="0"/>
              <a:cs typeface="Arial" panose="020B0604020202020204" pitchFamily="34" charset="0"/>
            </a:endParaRPr>
          </a:p>
          <a:p>
            <a:endParaRPr lang="en-A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1583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712270"/>
            <a:ext cx="8596668" cy="5271342"/>
          </a:xfrm>
        </p:spPr>
        <p:txBody>
          <a:bodyPr>
            <a:noAutofit/>
          </a:bodyPr>
          <a:lstStyle/>
          <a:p>
            <a:r>
              <a:rPr lang="en-US" sz="2800" b="1" i="1" dirty="0" smtClean="0">
                <a:latin typeface="Arial" panose="020B0604020202020204" pitchFamily="34" charset="0"/>
                <a:cs typeface="Arial" panose="020B0604020202020204" pitchFamily="34" charset="0"/>
              </a:rPr>
              <a:t>Số </a:t>
            </a:r>
            <a:r>
              <a:rPr lang="en-US" sz="2800" b="1" i="1" dirty="0">
                <a:latin typeface="Arial" panose="020B0604020202020204" pitchFamily="34" charset="0"/>
                <a:cs typeface="Arial" panose="020B0604020202020204" pitchFamily="34" charset="0"/>
              </a:rPr>
              <a:t>lượng dịch cần cho trẻ uống sau mỗi lần đi ngoài:</a:t>
            </a:r>
            <a:endParaRPr lang="en-AU" sz="2800" b="1" i="1" dirty="0">
              <a:latin typeface="Arial" panose="020B0604020202020204" pitchFamily="34" charset="0"/>
              <a:cs typeface="Arial" panose="020B0604020202020204" pitchFamily="34" charset="0"/>
            </a:endParaRPr>
          </a:p>
          <a:p>
            <a:pPr lvl="1">
              <a:buFont typeface="Wingdings" panose="05000000000000000000" pitchFamily="2" charset="2"/>
              <a:buChar char="q"/>
            </a:pPr>
            <a:r>
              <a:rPr lang="en-US" sz="2400" dirty="0" smtClean="0">
                <a:latin typeface="Arial" panose="020B0604020202020204" pitchFamily="34" charset="0"/>
                <a:cs typeface="Arial" panose="020B0604020202020204" pitchFamily="34" charset="0"/>
              </a:rPr>
              <a:t>Trẻ </a:t>
            </a:r>
            <a:r>
              <a:rPr lang="en-US" sz="2400" dirty="0">
                <a:latin typeface="Arial" panose="020B0604020202020204" pitchFamily="34" charset="0"/>
                <a:cs typeface="Arial" panose="020B0604020202020204" pitchFamily="34" charset="0"/>
              </a:rPr>
              <a:t>dưới 2 tuổi: 50 – 100 ml.</a:t>
            </a:r>
            <a:endParaRPr lang="en-AU" sz="2400" dirty="0">
              <a:latin typeface="Arial" panose="020B0604020202020204" pitchFamily="34" charset="0"/>
              <a:cs typeface="Arial" panose="020B0604020202020204" pitchFamily="34" charset="0"/>
            </a:endParaRPr>
          </a:p>
          <a:p>
            <a:pPr lvl="1">
              <a:buFont typeface="Wingdings" panose="05000000000000000000" pitchFamily="2" charset="2"/>
              <a:buChar char="q"/>
            </a:pPr>
            <a:r>
              <a:rPr lang="en-US" sz="2400" dirty="0" smtClean="0">
                <a:latin typeface="Arial" panose="020B0604020202020204" pitchFamily="34" charset="0"/>
                <a:cs typeface="Arial" panose="020B0604020202020204" pitchFamily="34" charset="0"/>
              </a:rPr>
              <a:t>Trẻ </a:t>
            </a:r>
            <a:r>
              <a:rPr lang="en-US" sz="2400" dirty="0">
                <a:latin typeface="Arial" panose="020B0604020202020204" pitchFamily="34" charset="0"/>
                <a:cs typeface="Arial" panose="020B0604020202020204" pitchFamily="34" charset="0"/>
              </a:rPr>
              <a:t>2 – 10 tuổi: 100 – 200 ml.</a:t>
            </a:r>
            <a:endParaRPr lang="en-AU" sz="2400" dirty="0">
              <a:latin typeface="Arial" panose="020B0604020202020204" pitchFamily="34" charset="0"/>
              <a:cs typeface="Arial" panose="020B0604020202020204" pitchFamily="34" charset="0"/>
            </a:endParaRPr>
          </a:p>
          <a:p>
            <a:pPr lvl="1">
              <a:buFont typeface="Wingdings" panose="05000000000000000000" pitchFamily="2" charset="2"/>
              <a:buChar char="q"/>
            </a:pPr>
            <a:r>
              <a:rPr lang="en-US" sz="2400" dirty="0" smtClean="0">
                <a:latin typeface="Arial" panose="020B0604020202020204" pitchFamily="34" charset="0"/>
                <a:cs typeface="Arial" panose="020B0604020202020204" pitchFamily="34" charset="0"/>
              </a:rPr>
              <a:t>Trẻ </a:t>
            </a:r>
            <a:r>
              <a:rPr lang="en-US" sz="2400" dirty="0">
                <a:latin typeface="Arial" panose="020B0604020202020204" pitchFamily="34" charset="0"/>
                <a:cs typeface="Arial" panose="020B0604020202020204" pitchFamily="34" charset="0"/>
              </a:rPr>
              <a:t>10 tuổi trở lên: uống theo nhu cầu.</a:t>
            </a:r>
            <a:endParaRPr lang="en-AU" sz="2400" dirty="0">
              <a:latin typeface="Arial" panose="020B0604020202020204" pitchFamily="34" charset="0"/>
              <a:cs typeface="Arial" panose="020B0604020202020204" pitchFamily="34" charset="0"/>
            </a:endParaRPr>
          </a:p>
          <a:p>
            <a:r>
              <a:rPr lang="en-US" sz="2800" b="1" i="1" dirty="0" smtClean="0">
                <a:latin typeface="Arial" panose="020B0604020202020204" pitchFamily="34" charset="0"/>
                <a:cs typeface="Arial" panose="020B0604020202020204" pitchFamily="34" charset="0"/>
              </a:rPr>
              <a:t>Dung </a:t>
            </a:r>
            <a:r>
              <a:rPr lang="en-US" sz="2800" b="1" i="1" dirty="0">
                <a:latin typeface="Arial" panose="020B0604020202020204" pitchFamily="34" charset="0"/>
                <a:cs typeface="Arial" panose="020B0604020202020204" pitchFamily="34" charset="0"/>
              </a:rPr>
              <a:t>dịch thay thế: </a:t>
            </a:r>
            <a:endParaRPr lang="en-US" sz="2800" b="1" i="1" dirty="0" smtClean="0">
              <a:latin typeface="Arial" panose="020B0604020202020204" pitchFamily="34" charset="0"/>
              <a:cs typeface="Arial" panose="020B0604020202020204" pitchFamily="34" charset="0"/>
            </a:endParaRPr>
          </a:p>
          <a:p>
            <a:pPr lvl="1">
              <a:buFont typeface="Wingdings" panose="05000000000000000000" pitchFamily="2" charset="2"/>
              <a:buChar char="q"/>
            </a:pPr>
            <a:r>
              <a:rPr lang="en-US" sz="2400" dirty="0" smtClean="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8 </a:t>
            </a:r>
            <a:r>
              <a:rPr lang="en-US" sz="2800" dirty="0">
                <a:latin typeface="Arial" panose="020B0604020202020204" pitchFamily="34" charset="0"/>
                <a:cs typeface="Arial" panose="020B0604020202020204" pitchFamily="34" charset="0"/>
              </a:rPr>
              <a:t>thìa cà phê </a:t>
            </a:r>
            <a:r>
              <a:rPr lang="en-US" sz="2800" dirty="0" smtClean="0">
                <a:latin typeface="Arial" panose="020B0604020202020204" pitchFamily="34" charset="0"/>
                <a:cs typeface="Arial" panose="020B0604020202020204" pitchFamily="34" charset="0"/>
              </a:rPr>
              <a:t>đường + 1 </a:t>
            </a:r>
            <a:r>
              <a:rPr lang="en-US" sz="2800" dirty="0">
                <a:latin typeface="Arial" panose="020B0604020202020204" pitchFamily="34" charset="0"/>
                <a:cs typeface="Arial" panose="020B0604020202020204" pitchFamily="34" charset="0"/>
              </a:rPr>
              <a:t>thìa cà phê muối </a:t>
            </a:r>
            <a:r>
              <a:rPr lang="en-US" sz="2800" dirty="0" smtClean="0">
                <a:latin typeface="Arial" panose="020B0604020202020204" pitchFamily="34" charset="0"/>
                <a:cs typeface="Arial" panose="020B0604020202020204" pitchFamily="34" charset="0"/>
              </a:rPr>
              <a:t>+ 1 </a:t>
            </a:r>
            <a:r>
              <a:rPr lang="en-US" sz="2800" dirty="0">
                <a:latin typeface="Arial" panose="020B0604020202020204" pitchFamily="34" charset="0"/>
                <a:cs typeface="Arial" panose="020B0604020202020204" pitchFamily="34" charset="0"/>
              </a:rPr>
              <a:t>lít nước đun sôi để </a:t>
            </a:r>
            <a:r>
              <a:rPr lang="en-US" sz="2800" dirty="0" smtClean="0">
                <a:latin typeface="Arial" panose="020B0604020202020204" pitchFamily="34" charset="0"/>
                <a:cs typeface="Arial" panose="020B0604020202020204" pitchFamily="34" charset="0"/>
              </a:rPr>
              <a:t>nguội</a:t>
            </a:r>
          </a:p>
          <a:p>
            <a:pPr lvl="1">
              <a:buFont typeface="Wingdings" panose="05000000000000000000" pitchFamily="2" charset="2"/>
              <a:buChar char="q"/>
            </a:pP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hoặc nấu nước cháo muối bao gồm 50 g gạo, một nhúm muối (3,5 g) và 6 bát cơm nước (1 200 ml) đun nhừ lọc lấy 5 bát nước (1 000 ml).</a:t>
            </a:r>
            <a:endParaRPr lang="en-AU" sz="2800" dirty="0">
              <a:latin typeface="Arial" panose="020B0604020202020204" pitchFamily="34" charset="0"/>
              <a:cs typeface="Arial" panose="020B0604020202020204" pitchFamily="34" charset="0"/>
            </a:endParaRPr>
          </a:p>
          <a:p>
            <a:endParaRPr lang="en-AU"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61699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76463"/>
            <a:ext cx="8596668" cy="834189"/>
          </a:xfrm>
        </p:spPr>
        <p:txBody>
          <a:bodyPr/>
          <a:lstStyle/>
          <a:p>
            <a:r>
              <a:rPr lang="en-US" b="1" i="1" dirty="0"/>
              <a:t>Cách nuôi dưỡng trẻ khi bị tiêu chảy</a:t>
            </a:r>
            <a:endParaRPr lang="en-AU" dirty="0"/>
          </a:p>
        </p:txBody>
      </p:sp>
      <p:sp>
        <p:nvSpPr>
          <p:cNvPr id="3" name="Content Placeholder 2"/>
          <p:cNvSpPr>
            <a:spLocks noGrp="1"/>
          </p:cNvSpPr>
          <p:nvPr>
            <p:ph idx="1"/>
          </p:nvPr>
        </p:nvSpPr>
        <p:spPr>
          <a:xfrm>
            <a:off x="677334" y="827772"/>
            <a:ext cx="9419567" cy="4889633"/>
          </a:xfrm>
        </p:spPr>
        <p:txBody>
          <a:bodyPr>
            <a:noAutofit/>
          </a:bodyPr>
          <a:lstStyle/>
          <a:p>
            <a:r>
              <a:rPr lang="en-US" sz="2000" dirty="0">
                <a:latin typeface="Arial" panose="020B0604020202020204" pitchFamily="34" charset="0"/>
                <a:cs typeface="Arial" panose="020B0604020202020204" pitchFamily="34" charset="0"/>
              </a:rPr>
              <a:t>Nếu trẻ đang bú mẹ vẫn </a:t>
            </a:r>
            <a:r>
              <a:rPr lang="en-US" sz="2000" dirty="0" smtClean="0">
                <a:latin typeface="Arial" panose="020B0604020202020204" pitchFamily="34" charset="0"/>
                <a:cs typeface="Arial" panose="020B0604020202020204" pitchFamily="34" charset="0"/>
              </a:rPr>
              <a:t>tiếp </a:t>
            </a:r>
            <a:r>
              <a:rPr lang="en-US" sz="2000" dirty="0">
                <a:latin typeface="Arial" panose="020B0604020202020204" pitchFamily="34" charset="0"/>
                <a:cs typeface="Arial" panose="020B0604020202020204" pitchFamily="34" charset="0"/>
              </a:rPr>
              <a:t>tục cho trẻ bú bình thường và tăng số lần </a:t>
            </a:r>
            <a:r>
              <a:rPr lang="en-US" sz="2000" dirty="0" smtClean="0">
                <a:latin typeface="Arial" panose="020B0604020202020204" pitchFamily="34" charset="0"/>
                <a:cs typeface="Arial" panose="020B0604020202020204" pitchFamily="34" charset="0"/>
              </a:rPr>
              <a:t>bú</a:t>
            </a:r>
          </a:p>
          <a:p>
            <a:r>
              <a:rPr lang="en-US" sz="2000" dirty="0">
                <a:latin typeface="Arial" panose="020B0604020202020204" pitchFamily="34" charset="0"/>
                <a:cs typeface="Arial" panose="020B0604020202020204" pitchFamily="34" charset="0"/>
              </a:rPr>
              <a:t>Nếu trẻ đang được nuôi </a:t>
            </a:r>
            <a:r>
              <a:rPr lang="en-US" sz="2000" dirty="0" smtClean="0">
                <a:latin typeface="Arial" panose="020B0604020202020204" pitchFamily="34" charset="0"/>
                <a:cs typeface="Arial" panose="020B0604020202020204" pitchFamily="34" charset="0"/>
              </a:rPr>
              <a:t>bằng </a:t>
            </a:r>
            <a:r>
              <a:rPr lang="en-US" sz="2000" dirty="0">
                <a:latin typeface="Arial" panose="020B0604020202020204" pitchFamily="34" charset="0"/>
                <a:cs typeface="Arial" panose="020B0604020202020204" pitchFamily="34" charset="0"/>
              </a:rPr>
              <a:t>sữa công thức thì nên pha loãng sữa hoặc sử dụng sữa không có đường </a:t>
            </a:r>
            <a:r>
              <a:rPr lang="en-US" sz="2000" dirty="0" smtClean="0">
                <a:latin typeface="Arial" panose="020B0604020202020204" pitchFamily="34" charset="0"/>
                <a:cs typeface="Arial" panose="020B0604020202020204" pitchFamily="34" charset="0"/>
              </a:rPr>
              <a:t>lactose</a:t>
            </a:r>
          </a:p>
          <a:p>
            <a:r>
              <a:rPr lang="en-US" sz="2000" dirty="0">
                <a:latin typeface="Arial" panose="020B0604020202020204" pitchFamily="34" charset="0"/>
                <a:cs typeface="Arial" panose="020B0604020202020204" pitchFamily="34" charset="0"/>
              </a:rPr>
              <a:t>Trẻ ăn bổ sung cần cho trẻ ăn các thức ăn giàu dinh </a:t>
            </a:r>
            <a:r>
              <a:rPr lang="en-US" sz="2000" dirty="0" smtClean="0">
                <a:latin typeface="Arial" panose="020B0604020202020204" pitchFamily="34" charset="0"/>
                <a:cs typeface="Arial" panose="020B0604020202020204" pitchFamily="34" charset="0"/>
              </a:rPr>
              <a:t>dưỡng: thịt </a:t>
            </a:r>
            <a:r>
              <a:rPr lang="en-US" sz="2000" dirty="0">
                <a:latin typeface="Arial" panose="020B0604020202020204" pitchFamily="34" charset="0"/>
                <a:cs typeface="Arial" panose="020B0604020202020204" pitchFamily="34" charset="0"/>
              </a:rPr>
              <a:t>gà nạc, thịt lợn nạc, cà rốt, rau xanh, dầu ăn, chuối tiêu, </a:t>
            </a:r>
            <a:r>
              <a:rPr lang="en-US" sz="2000" dirty="0" smtClean="0">
                <a:latin typeface="Arial" panose="020B0604020202020204" pitchFamily="34" charset="0"/>
                <a:cs typeface="Arial" panose="020B0604020202020204" pitchFamily="34" charset="0"/>
              </a:rPr>
              <a:t>… </a:t>
            </a:r>
          </a:p>
          <a:p>
            <a:r>
              <a:rPr lang="en-US" sz="2000" dirty="0" smtClean="0">
                <a:latin typeface="Arial" panose="020B0604020202020204" pitchFamily="34" charset="0"/>
                <a:cs typeface="Arial" panose="020B0604020202020204" pitchFamily="34" charset="0"/>
              </a:rPr>
              <a:t>Không </a:t>
            </a:r>
            <a:r>
              <a:rPr lang="en-US" sz="2000" dirty="0">
                <a:latin typeface="Arial" panose="020B0604020202020204" pitchFamily="34" charset="0"/>
                <a:cs typeface="Arial" panose="020B0604020202020204" pitchFamily="34" charset="0"/>
              </a:rPr>
              <a:t>sử dụng các loại thực phẩm có nhiều chất xơ, ngũ cốc nguyên hạt vì khó tiêu </a:t>
            </a:r>
            <a:r>
              <a:rPr lang="en-US" sz="2000" dirty="0" smtClean="0">
                <a:latin typeface="Arial" panose="020B0604020202020204" pitchFamily="34" charset="0"/>
                <a:cs typeface="Arial" panose="020B0604020202020204" pitchFamily="34" charset="0"/>
              </a:rPr>
              <a:t>hoá</a:t>
            </a:r>
          </a:p>
          <a:p>
            <a:r>
              <a:rPr lang="en-US" sz="2000" dirty="0">
                <a:latin typeface="Arial" panose="020B0604020202020204" pitchFamily="34" charset="0"/>
                <a:cs typeface="Arial" panose="020B0604020202020204" pitchFamily="34" charset="0"/>
              </a:rPr>
              <a:t>Có thể sử dụng sữa chua cho trẻ bị tiêu chảy kéo </a:t>
            </a:r>
            <a:r>
              <a:rPr lang="en-US" sz="2000" dirty="0" smtClean="0">
                <a:latin typeface="Arial" panose="020B0604020202020204" pitchFamily="34" charset="0"/>
                <a:cs typeface="Arial" panose="020B0604020202020204" pitchFamily="34" charset="0"/>
              </a:rPr>
              <a:t>dài</a:t>
            </a:r>
          </a:p>
          <a:p>
            <a:r>
              <a:rPr lang="en-US" sz="2000" dirty="0">
                <a:latin typeface="Arial" panose="020B0604020202020204" pitchFamily="34" charset="0"/>
                <a:cs typeface="Arial" panose="020B0604020202020204" pitchFamily="34" charset="0"/>
              </a:rPr>
              <a:t>Cho trẻ ăn nhiều bữa trong </a:t>
            </a:r>
            <a:r>
              <a:rPr lang="en-US" sz="2000" dirty="0" smtClean="0">
                <a:latin typeface="Arial" panose="020B0604020202020204" pitchFamily="34" charset="0"/>
                <a:cs typeface="Arial" panose="020B0604020202020204" pitchFamily="34" charset="0"/>
              </a:rPr>
              <a:t>ngày</a:t>
            </a:r>
          </a:p>
          <a:p>
            <a:r>
              <a:rPr lang="en-US" sz="2000" dirty="0">
                <a:latin typeface="Arial" panose="020B0604020202020204" pitchFamily="34" charset="0"/>
                <a:cs typeface="Arial" panose="020B0604020202020204" pitchFamily="34" charset="0"/>
              </a:rPr>
              <a:t>Thức ăn của trẻ cần nấu kỹ, mềm, dễ tiêu hoá và cho trẻ ăn ngay sau khi nấu để đảm bảo vệ </a:t>
            </a:r>
            <a:r>
              <a:rPr lang="en-US" sz="2000" dirty="0" smtClean="0">
                <a:latin typeface="Arial" panose="020B0604020202020204" pitchFamily="34" charset="0"/>
                <a:cs typeface="Arial" panose="020B0604020202020204" pitchFamily="34" charset="0"/>
              </a:rPr>
              <a:t>sinh</a:t>
            </a:r>
          </a:p>
          <a:p>
            <a:r>
              <a:rPr lang="en-US" sz="2000" dirty="0">
                <a:latin typeface="Arial" panose="020B0604020202020204" pitchFamily="34" charset="0"/>
                <a:cs typeface="Arial" panose="020B0604020202020204" pitchFamily="34" charset="0"/>
              </a:rPr>
              <a:t>Không dùng các loại nước giải khát công nghiệp, nước ngọt có ga và các loại thức ăn có nhiều </a:t>
            </a:r>
            <a:r>
              <a:rPr lang="en-US" sz="2000" dirty="0" smtClean="0">
                <a:latin typeface="Arial" panose="020B0604020202020204" pitchFamily="34" charset="0"/>
                <a:cs typeface="Arial" panose="020B0604020202020204" pitchFamily="34" charset="0"/>
              </a:rPr>
              <a:t>đường</a:t>
            </a:r>
          </a:p>
          <a:p>
            <a:r>
              <a:rPr lang="en-US" sz="2000" dirty="0">
                <a:latin typeface="Arial" panose="020B0604020202020204" pitchFamily="34" charset="0"/>
                <a:cs typeface="Arial" panose="020B0604020202020204" pitchFamily="34" charset="0"/>
              </a:rPr>
              <a:t>Sau khi khỏi tiêu chảy, cần cho trẻ ăn thêm mỗi ngày một bữa nữa trong hai tuần liền</a:t>
            </a:r>
            <a:endParaRPr lang="en-A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692561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53465"/>
            <a:ext cx="8596668" cy="786063"/>
          </a:xfrm>
        </p:spPr>
        <p:txBody>
          <a:bodyPr/>
          <a:lstStyle/>
          <a:p>
            <a:r>
              <a:rPr lang="en-US" b="1" i="1" dirty="0"/>
              <a:t>Phòng bệnh tiêu chảy cho trẻ em</a:t>
            </a:r>
            <a:endParaRPr lang="en-AU" dirty="0"/>
          </a:p>
        </p:txBody>
      </p:sp>
      <p:sp>
        <p:nvSpPr>
          <p:cNvPr id="3" name="Content Placeholder 2"/>
          <p:cNvSpPr>
            <a:spLocks noGrp="1"/>
          </p:cNvSpPr>
          <p:nvPr>
            <p:ph idx="1"/>
          </p:nvPr>
        </p:nvSpPr>
        <p:spPr>
          <a:xfrm>
            <a:off x="677334" y="1116530"/>
            <a:ext cx="8596668" cy="5088461"/>
          </a:xfrm>
        </p:spPr>
        <p:txBody>
          <a:bodyPr>
            <a:normAutofit/>
          </a:bodyPr>
          <a:lstStyle/>
          <a:p>
            <a:pPr algn="just"/>
            <a:r>
              <a:rPr lang="en-US" sz="2400" dirty="0">
                <a:latin typeface="Arial" panose="020B0604020202020204" pitchFamily="34" charset="0"/>
                <a:cs typeface="Arial" panose="020B0604020202020204" pitchFamily="34" charset="0"/>
              </a:rPr>
              <a:t>Nuôi con bằng sữa mẹ: Cho trẻ bú mẹ hoàn toàn trong 6 tháng đầu và tiếp tục bú mẹ đến 2 tuổi. </a:t>
            </a:r>
            <a:endParaRPr lang="en-AU" sz="2400" dirty="0">
              <a:latin typeface="Arial" panose="020B0604020202020204" pitchFamily="34" charset="0"/>
              <a:cs typeface="Arial" panose="020B0604020202020204" pitchFamily="34" charset="0"/>
            </a:endParaRPr>
          </a:p>
          <a:p>
            <a:pPr algn="just"/>
            <a:r>
              <a:rPr lang="en-US" sz="2400" dirty="0" smtClean="0">
                <a:latin typeface="Arial" panose="020B0604020202020204" pitchFamily="34" charset="0"/>
                <a:cs typeface="Arial" panose="020B0604020202020204" pitchFamily="34" charset="0"/>
              </a:rPr>
              <a:t>Cho </a:t>
            </a:r>
            <a:r>
              <a:rPr lang="en-US" sz="2400" dirty="0">
                <a:latin typeface="Arial" panose="020B0604020202020204" pitchFamily="34" charset="0"/>
                <a:cs typeface="Arial" panose="020B0604020202020204" pitchFamily="34" charset="0"/>
              </a:rPr>
              <a:t>trẻ ăn bổ sung hợp lý, đảm bảo an toàn vệ sinh thực phẩm.</a:t>
            </a:r>
            <a:endParaRPr lang="en-AU" sz="2400" dirty="0">
              <a:latin typeface="Arial" panose="020B0604020202020204" pitchFamily="34" charset="0"/>
              <a:cs typeface="Arial" panose="020B0604020202020204" pitchFamily="34" charset="0"/>
            </a:endParaRPr>
          </a:p>
          <a:p>
            <a:pPr algn="just"/>
            <a:r>
              <a:rPr lang="en-US" sz="2400" dirty="0" smtClean="0">
                <a:latin typeface="Arial" panose="020B0604020202020204" pitchFamily="34" charset="0"/>
                <a:cs typeface="Arial" panose="020B0604020202020204" pitchFamily="34" charset="0"/>
              </a:rPr>
              <a:t>Cho </a:t>
            </a:r>
            <a:r>
              <a:rPr lang="en-US" sz="2400" dirty="0">
                <a:latin typeface="Arial" panose="020B0604020202020204" pitchFamily="34" charset="0"/>
                <a:cs typeface="Arial" panose="020B0604020202020204" pitchFamily="34" charset="0"/>
              </a:rPr>
              <a:t>trẻ ăn uống bằng bát, cốc và thìa sạch, không cho trẻ bú bình.</a:t>
            </a:r>
            <a:endParaRPr lang="en-AU" sz="2400" dirty="0">
              <a:latin typeface="Arial" panose="020B0604020202020204" pitchFamily="34" charset="0"/>
              <a:cs typeface="Arial" panose="020B0604020202020204" pitchFamily="34" charset="0"/>
            </a:endParaRPr>
          </a:p>
          <a:p>
            <a:pPr algn="just"/>
            <a:r>
              <a:rPr lang="en-US" sz="2400" dirty="0" smtClean="0">
                <a:latin typeface="Arial" panose="020B0604020202020204" pitchFamily="34" charset="0"/>
                <a:cs typeface="Arial" panose="020B0604020202020204" pitchFamily="34" charset="0"/>
              </a:rPr>
              <a:t>Vệ </a:t>
            </a:r>
            <a:r>
              <a:rPr lang="en-US" sz="2400" dirty="0">
                <a:latin typeface="Arial" panose="020B0604020202020204" pitchFamily="34" charset="0"/>
                <a:cs typeface="Arial" panose="020B0604020202020204" pitchFamily="34" charset="0"/>
              </a:rPr>
              <a:t>sinh cá nhân: Rửa tay bằng xà phòng trước khi ăn, sau khi đi vệ sinh và khi tay bẩn, thay tã lót cho trẻ. </a:t>
            </a:r>
            <a:endParaRPr lang="en-AU" sz="2400" dirty="0">
              <a:latin typeface="Arial" panose="020B0604020202020204" pitchFamily="34" charset="0"/>
              <a:cs typeface="Arial" panose="020B0604020202020204" pitchFamily="34" charset="0"/>
            </a:endParaRPr>
          </a:p>
          <a:p>
            <a:pPr algn="just"/>
            <a:r>
              <a:rPr lang="en-US" sz="2400" dirty="0" smtClean="0">
                <a:latin typeface="Arial" panose="020B0604020202020204" pitchFamily="34" charset="0"/>
                <a:cs typeface="Arial" panose="020B0604020202020204" pitchFamily="34" charset="0"/>
              </a:rPr>
              <a:t>Vệ </a:t>
            </a:r>
            <a:r>
              <a:rPr lang="en-US" sz="2400" dirty="0">
                <a:latin typeface="Arial" panose="020B0604020202020204" pitchFamily="34" charset="0"/>
                <a:cs typeface="Arial" panose="020B0604020202020204" pitchFamily="34" charset="0"/>
              </a:rPr>
              <a:t>sinh môi trường: Sử dụng nước sạch, nhà tiêu hợp vệ sinh, xử lý rác thải,…</a:t>
            </a:r>
            <a:endParaRPr lang="en-AU" sz="2400" dirty="0">
              <a:latin typeface="Arial" panose="020B0604020202020204" pitchFamily="34" charset="0"/>
              <a:cs typeface="Arial" panose="020B0604020202020204" pitchFamily="34" charset="0"/>
            </a:endParaRPr>
          </a:p>
          <a:p>
            <a:pPr algn="just"/>
            <a:r>
              <a:rPr lang="en-US" sz="2400" dirty="0" smtClean="0">
                <a:latin typeface="Arial" panose="020B0604020202020204" pitchFamily="34" charset="0"/>
                <a:cs typeface="Arial" panose="020B0604020202020204" pitchFamily="34" charset="0"/>
              </a:rPr>
              <a:t>Tiêm </a:t>
            </a:r>
            <a:r>
              <a:rPr lang="en-US" sz="2400" dirty="0">
                <a:latin typeface="Arial" panose="020B0604020202020204" pitchFamily="34" charset="0"/>
                <a:cs typeface="Arial" panose="020B0604020202020204" pitchFamily="34" charset="0"/>
              </a:rPr>
              <a:t>phòng đầy đủ đặc biệt là tiêm phòng sởi cho trẻ</a:t>
            </a:r>
            <a:endParaRPr lang="en-A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905849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774674" cy="1320800"/>
          </a:xfrm>
        </p:spPr>
        <p:txBody>
          <a:bodyPr/>
          <a:lstStyle/>
          <a:p>
            <a:r>
              <a:rPr lang="en-US" b="1" dirty="0" smtClean="0"/>
              <a:t>2. Chăm </a:t>
            </a:r>
            <a:r>
              <a:rPr lang="en-US" b="1" dirty="0"/>
              <a:t>sóc và nuôi dưỡng trẻ bị nhiễm khuẩn hô hấp </a:t>
            </a:r>
            <a:endParaRPr lang="en-AU" dirty="0"/>
          </a:p>
        </p:txBody>
      </p:sp>
      <p:sp>
        <p:nvSpPr>
          <p:cNvPr id="3" name="Content Placeholder 2"/>
          <p:cNvSpPr>
            <a:spLocks noGrp="1"/>
          </p:cNvSpPr>
          <p:nvPr>
            <p:ph idx="1"/>
          </p:nvPr>
        </p:nvSpPr>
        <p:spPr/>
        <p:txBody>
          <a:bodyPr>
            <a:normAutofit/>
          </a:bodyPr>
          <a:lstStyle/>
          <a:p>
            <a:pPr marL="0" indent="0" algn="just">
              <a:buNone/>
            </a:pPr>
            <a:r>
              <a:rPr lang="en-US" sz="2800" b="1" i="1" dirty="0" smtClean="0">
                <a:latin typeface="Arial" panose="020B0604020202020204" pitchFamily="34" charset="0"/>
                <a:cs typeface="Arial" panose="020B0604020202020204" pitchFamily="34" charset="0"/>
              </a:rPr>
              <a:t>Khái </a:t>
            </a:r>
            <a:r>
              <a:rPr lang="en-US" sz="2800" b="1" i="1" dirty="0">
                <a:latin typeface="Arial" panose="020B0604020202020204" pitchFamily="34" charset="0"/>
                <a:cs typeface="Arial" panose="020B0604020202020204" pitchFamily="34" charset="0"/>
              </a:rPr>
              <a:t>niệm nhiễm khuẩn hô hấp</a:t>
            </a:r>
            <a:endParaRPr lang="en-AU" sz="2800" dirty="0">
              <a:latin typeface="Arial" panose="020B0604020202020204" pitchFamily="34" charset="0"/>
              <a:cs typeface="Arial" panose="020B0604020202020204" pitchFamily="34" charset="0"/>
            </a:endParaRPr>
          </a:p>
          <a:p>
            <a:pPr marL="0" indent="0" algn="just">
              <a:buNone/>
            </a:pPr>
            <a:r>
              <a:rPr lang="en-US" sz="2800" dirty="0">
                <a:latin typeface="Arial" panose="020B0604020202020204" pitchFamily="34" charset="0"/>
                <a:cs typeface="Arial" panose="020B0604020202020204" pitchFamily="34" charset="0"/>
              </a:rPr>
              <a:t>Nhiễm khuẩn đường hô hấp ở trẻ là tình trạng nhiễm trùng cấp tính ở đường hô hấp do ảnh hưởng của các vi sinh vật gây bệnh. Bệnh thường xảy ra vào thời điểm giao mùa (khoảng tháng 9 đến tháng 3)</a:t>
            </a:r>
            <a:endParaRPr lang="en-AU" sz="2800" dirty="0">
              <a:latin typeface="Arial" panose="020B0604020202020204" pitchFamily="34" charset="0"/>
              <a:cs typeface="Arial" panose="020B0604020202020204" pitchFamily="34" charset="0"/>
            </a:endParaRPr>
          </a:p>
          <a:p>
            <a:pPr algn="just"/>
            <a:endParaRPr lang="en-AU"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98489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76438"/>
          </a:xfrm>
        </p:spPr>
        <p:txBody>
          <a:bodyPr/>
          <a:lstStyle/>
          <a:p>
            <a:r>
              <a:rPr lang="en-US" b="1" i="1" dirty="0"/>
              <a:t>Phân loại/các cấp độ và biểu hiện </a:t>
            </a:r>
            <a:endParaRPr lang="en-AU" dirty="0"/>
          </a:p>
        </p:txBody>
      </p:sp>
      <p:sp>
        <p:nvSpPr>
          <p:cNvPr id="3" name="Content Placeholder 2"/>
          <p:cNvSpPr>
            <a:spLocks noGrp="1"/>
          </p:cNvSpPr>
          <p:nvPr>
            <p:ph idx="1"/>
          </p:nvPr>
        </p:nvSpPr>
        <p:spPr>
          <a:xfrm>
            <a:off x="677334" y="1611949"/>
            <a:ext cx="8596668" cy="3880773"/>
          </a:xfrm>
        </p:spPr>
        <p:txBody>
          <a:bodyPr>
            <a:noAutofit/>
          </a:bodyPr>
          <a:lstStyle/>
          <a:p>
            <a:pPr marL="0" indent="0" algn="just">
              <a:buNone/>
            </a:pPr>
            <a:r>
              <a:rPr lang="en-US" sz="2800" b="1" i="1" dirty="0">
                <a:latin typeface="Arial" panose="020B0604020202020204" pitchFamily="34" charset="0"/>
                <a:cs typeface="Arial" panose="020B0604020202020204" pitchFamily="34" charset="0"/>
              </a:rPr>
              <a:t>Ho hoặc cảm lạnh </a:t>
            </a:r>
            <a:endParaRPr lang="en-US" sz="2800" b="1" i="1" dirty="0" smtClean="0">
              <a:latin typeface="Arial" panose="020B0604020202020204" pitchFamily="34" charset="0"/>
              <a:cs typeface="Arial" panose="020B0604020202020204" pitchFamily="34" charset="0"/>
            </a:endParaRPr>
          </a:p>
          <a:p>
            <a:pPr lvl="1" algn="just">
              <a:buFont typeface="Wingdings" panose="05000000000000000000" pitchFamily="2" charset="2"/>
              <a:buChar char="q"/>
            </a:pPr>
            <a:r>
              <a:rPr lang="en-US" sz="2600" dirty="0">
                <a:latin typeface="Arial" panose="020B0604020202020204" pitchFamily="34" charset="0"/>
                <a:cs typeface="Arial" panose="020B0604020202020204" pitchFamily="34" charset="0"/>
              </a:rPr>
              <a:t>Biểu hiện: ho, sốt, chảy nước mũi, thở bằng miệng, nhịp thở bình thường.</a:t>
            </a:r>
            <a:endParaRPr lang="en-AU" sz="2600" dirty="0">
              <a:latin typeface="Arial" panose="020B0604020202020204" pitchFamily="34" charset="0"/>
              <a:cs typeface="Arial" panose="020B0604020202020204" pitchFamily="34" charset="0"/>
            </a:endParaRPr>
          </a:p>
          <a:p>
            <a:pPr lvl="1" algn="just">
              <a:buFont typeface="Wingdings" panose="05000000000000000000" pitchFamily="2" charset="2"/>
              <a:buChar char="q"/>
            </a:pPr>
            <a:r>
              <a:rPr lang="en-US" sz="2600" dirty="0" smtClean="0">
                <a:latin typeface="Arial" panose="020B0604020202020204" pitchFamily="34" charset="0"/>
                <a:cs typeface="Arial" panose="020B0604020202020204" pitchFamily="34" charset="0"/>
              </a:rPr>
              <a:t>Bệnh </a:t>
            </a:r>
            <a:r>
              <a:rPr lang="en-US" sz="2600" dirty="0">
                <a:latin typeface="Arial" panose="020B0604020202020204" pitchFamily="34" charset="0"/>
                <a:cs typeface="Arial" panose="020B0604020202020204" pitchFamily="34" charset="0"/>
              </a:rPr>
              <a:t>thường tự khỏi trong vòng hai tuần, nguyên nhân thường do virus.</a:t>
            </a:r>
            <a:endParaRPr lang="en-AU" sz="2600" dirty="0">
              <a:latin typeface="Arial" panose="020B0604020202020204" pitchFamily="34" charset="0"/>
              <a:cs typeface="Arial" panose="020B0604020202020204" pitchFamily="34" charset="0"/>
            </a:endParaRPr>
          </a:p>
          <a:p>
            <a:pPr lvl="1" algn="just">
              <a:buFont typeface="Wingdings" panose="05000000000000000000" pitchFamily="2" charset="2"/>
              <a:buChar char="q"/>
            </a:pPr>
            <a:r>
              <a:rPr lang="en-US" sz="2600" dirty="0" smtClean="0">
                <a:latin typeface="Arial" panose="020B0604020202020204" pitchFamily="34" charset="0"/>
                <a:cs typeface="Arial" panose="020B0604020202020204" pitchFamily="34" charset="0"/>
              </a:rPr>
              <a:t>Trong </a:t>
            </a:r>
            <a:r>
              <a:rPr lang="en-US" sz="2600" dirty="0">
                <a:latin typeface="Arial" panose="020B0604020202020204" pitchFamily="34" charset="0"/>
                <a:cs typeface="Arial" panose="020B0604020202020204" pitchFamily="34" charset="0"/>
              </a:rPr>
              <a:t>thời gian xử trí tại nhà, nếu trẻ có biểu hiện ho kéo dài, thở nhanh, khó thở, bú kém, hoặc trẻ mệt mỏi hơn cần đưa trẻ đến khám tại cơ sở y tế</a:t>
            </a:r>
            <a:endParaRPr lang="en-AU"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9139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81" y="147588"/>
            <a:ext cx="8596668" cy="506931"/>
          </a:xfrm>
        </p:spPr>
        <p:txBody>
          <a:bodyPr>
            <a:normAutofit fontScale="90000"/>
          </a:bodyPr>
          <a:lstStyle/>
          <a:p>
            <a:r>
              <a:rPr lang="en-US" b="1" i="1" dirty="0"/>
              <a:t>Phân loại/các cấp độ và biểu hiện </a:t>
            </a:r>
            <a:endParaRPr lang="en-AU" dirty="0"/>
          </a:p>
        </p:txBody>
      </p:sp>
      <p:sp>
        <p:nvSpPr>
          <p:cNvPr id="3" name="Content Placeholder 2"/>
          <p:cNvSpPr>
            <a:spLocks noGrp="1"/>
          </p:cNvSpPr>
          <p:nvPr>
            <p:ph idx="1"/>
          </p:nvPr>
        </p:nvSpPr>
        <p:spPr>
          <a:xfrm>
            <a:off x="581081" y="899679"/>
            <a:ext cx="8596668" cy="4981356"/>
          </a:xfrm>
        </p:spPr>
        <p:txBody>
          <a:bodyPr>
            <a:noAutofit/>
          </a:bodyPr>
          <a:lstStyle/>
          <a:p>
            <a:pPr marL="0" indent="0" algn="just">
              <a:buNone/>
            </a:pPr>
            <a:r>
              <a:rPr lang="en-US" sz="2800" i="1" dirty="0">
                <a:latin typeface="Arial" panose="020B0604020202020204" pitchFamily="34" charset="0"/>
                <a:cs typeface="Arial" panose="020B0604020202020204" pitchFamily="34" charset="0"/>
              </a:rPr>
              <a:t>Viêm </a:t>
            </a:r>
            <a:r>
              <a:rPr lang="en-US" sz="2800" i="1" dirty="0" smtClean="0">
                <a:latin typeface="Arial" panose="020B0604020202020204" pitchFamily="34" charset="0"/>
                <a:cs typeface="Arial" panose="020B0604020202020204" pitchFamily="34" charset="0"/>
              </a:rPr>
              <a:t>phổi</a:t>
            </a:r>
          </a:p>
          <a:p>
            <a:pPr algn="just"/>
            <a:r>
              <a:rPr lang="en-US" sz="2800" dirty="0">
                <a:latin typeface="Arial" panose="020B0604020202020204" pitchFamily="34" charset="0"/>
                <a:cs typeface="Arial" panose="020B0604020202020204" pitchFamily="34" charset="0"/>
              </a:rPr>
              <a:t>Trẻ bị ho (có kèm theo sốt hoặc không) kèm theo dấu hiệu thở nhanh được chẩn đoán là viêm phổi. Đánh giá nhịp thở nhanh phải đếm nhịp thở trong một phút hoặc nửa phút khi trẻ nằm yên. Trẻ được coi là có nhịp thở nhanh khi: </a:t>
            </a:r>
            <a:endParaRPr lang="en-AU" sz="2800" dirty="0">
              <a:latin typeface="Arial" panose="020B0604020202020204" pitchFamily="34" charset="0"/>
              <a:cs typeface="Arial" panose="020B0604020202020204" pitchFamily="34" charset="0"/>
            </a:endParaRPr>
          </a:p>
          <a:p>
            <a:pPr lvl="1" algn="just">
              <a:buFont typeface="Wingdings" panose="05000000000000000000" pitchFamily="2" charset="2"/>
              <a:buChar char="q"/>
            </a:pPr>
            <a:r>
              <a:rPr lang="en-US" sz="2400" dirty="0" smtClean="0">
                <a:latin typeface="Arial" panose="020B0604020202020204" pitchFamily="34" charset="0"/>
                <a:cs typeface="Arial" panose="020B0604020202020204" pitchFamily="34" charset="0"/>
              </a:rPr>
              <a:t>Trẻ </a:t>
            </a:r>
            <a:r>
              <a:rPr lang="en-US" sz="2400" dirty="0">
                <a:latin typeface="Arial" panose="020B0604020202020204" pitchFamily="34" charset="0"/>
                <a:cs typeface="Arial" panose="020B0604020202020204" pitchFamily="34" charset="0"/>
              </a:rPr>
              <a:t>dưới 2 tháng tuổi: Nhịp thở ≥ 60 lần / phút.</a:t>
            </a:r>
            <a:endParaRPr lang="en-AU" sz="2400" dirty="0">
              <a:latin typeface="Arial" panose="020B0604020202020204" pitchFamily="34" charset="0"/>
              <a:cs typeface="Arial" panose="020B0604020202020204" pitchFamily="34" charset="0"/>
            </a:endParaRPr>
          </a:p>
          <a:p>
            <a:pPr lvl="1" algn="just">
              <a:buFont typeface="Wingdings" panose="05000000000000000000" pitchFamily="2" charset="2"/>
              <a:buChar char="q"/>
            </a:pPr>
            <a:r>
              <a:rPr lang="en-US" sz="2400" dirty="0" smtClean="0">
                <a:latin typeface="Arial" panose="020B0604020202020204" pitchFamily="34" charset="0"/>
                <a:cs typeface="Arial" panose="020B0604020202020204" pitchFamily="34" charset="0"/>
              </a:rPr>
              <a:t>Trẻ </a:t>
            </a:r>
            <a:r>
              <a:rPr lang="en-US" sz="2400" dirty="0">
                <a:latin typeface="Arial" panose="020B0604020202020204" pitchFamily="34" charset="0"/>
                <a:cs typeface="Arial" panose="020B0604020202020204" pitchFamily="34" charset="0"/>
              </a:rPr>
              <a:t>2 − 12 tháng tuổi: Nhịp thở ≥ 50 lần / phút.</a:t>
            </a:r>
            <a:endParaRPr lang="en-AU" sz="2400" dirty="0">
              <a:latin typeface="Arial" panose="020B0604020202020204" pitchFamily="34" charset="0"/>
              <a:cs typeface="Arial" panose="020B0604020202020204" pitchFamily="34" charset="0"/>
            </a:endParaRPr>
          </a:p>
          <a:p>
            <a:pPr lvl="1" algn="just">
              <a:buFont typeface="Wingdings" panose="05000000000000000000" pitchFamily="2" charset="2"/>
              <a:buChar char="q"/>
            </a:pPr>
            <a:r>
              <a:rPr lang="en-US" sz="2400" dirty="0" smtClean="0">
                <a:latin typeface="Arial" panose="020B0604020202020204" pitchFamily="34" charset="0"/>
                <a:cs typeface="Arial" panose="020B0604020202020204" pitchFamily="34" charset="0"/>
              </a:rPr>
              <a:t>+rẻ </a:t>
            </a:r>
            <a:r>
              <a:rPr lang="en-US" sz="2400" dirty="0">
                <a:latin typeface="Arial" panose="020B0604020202020204" pitchFamily="34" charset="0"/>
                <a:cs typeface="Arial" panose="020B0604020202020204" pitchFamily="34" charset="0"/>
              </a:rPr>
              <a:t>12 − 60 tháng tuổi: Nhịp thở ≥ 40 lần / phút.</a:t>
            </a:r>
            <a:endParaRPr lang="en-AU" sz="2400" dirty="0">
              <a:latin typeface="Arial" panose="020B0604020202020204" pitchFamily="34" charset="0"/>
              <a:cs typeface="Arial" panose="020B0604020202020204" pitchFamily="34" charset="0"/>
            </a:endParaRPr>
          </a:p>
          <a:p>
            <a:pPr algn="just"/>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Khi trẻ có triệu chứng bị viêm phổi cần đưa trẻ đến cơ sở y tế hoặc bệnh viện để điều trị.</a:t>
            </a:r>
            <a:endParaRPr lang="en-AU" sz="2800" dirty="0">
              <a:latin typeface="Arial" panose="020B0604020202020204" pitchFamily="34" charset="0"/>
              <a:cs typeface="Arial" panose="020B0604020202020204" pitchFamily="34" charset="0"/>
            </a:endParaRPr>
          </a:p>
          <a:p>
            <a:pPr algn="just"/>
            <a:endParaRPr lang="en-A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244905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35806"/>
          </a:xfrm>
        </p:spPr>
        <p:txBody>
          <a:bodyPr>
            <a:normAutofit fontScale="90000"/>
          </a:bodyPr>
          <a:lstStyle/>
          <a:p>
            <a:r>
              <a:rPr lang="en-US" b="1" i="1" dirty="0"/>
              <a:t>Phân loại/các cấp độ và biểu hiện </a:t>
            </a:r>
            <a:endParaRPr lang="en-AU" dirty="0"/>
          </a:p>
        </p:txBody>
      </p:sp>
      <p:sp>
        <p:nvSpPr>
          <p:cNvPr id="3" name="Content Placeholder 2"/>
          <p:cNvSpPr>
            <a:spLocks noGrp="1"/>
          </p:cNvSpPr>
          <p:nvPr>
            <p:ph idx="1"/>
          </p:nvPr>
        </p:nvSpPr>
        <p:spPr>
          <a:xfrm>
            <a:off x="677334" y="1337912"/>
            <a:ext cx="8596668" cy="5001834"/>
          </a:xfrm>
        </p:spPr>
        <p:txBody>
          <a:bodyPr>
            <a:noAutofit/>
          </a:bodyPr>
          <a:lstStyle/>
          <a:p>
            <a:pPr marL="0" indent="0">
              <a:buNone/>
            </a:pPr>
            <a:r>
              <a:rPr lang="en-US" sz="2000" b="1" i="1" dirty="0">
                <a:latin typeface="Arial" panose="020B0604020202020204" pitchFamily="34" charset="0"/>
                <a:cs typeface="Arial" panose="020B0604020202020204" pitchFamily="34" charset="0"/>
              </a:rPr>
              <a:t>Trẻ bị viêm phổi nặng hoặc nhiễm khuẩn hô hấp cấp tính rất nặng khi có bất kỳ dấu hiệu nguy hiểm toàn thân nào sau đây:</a:t>
            </a:r>
            <a:endParaRPr lang="en-AU" sz="2000" b="1" i="1" dirty="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Không </a:t>
            </a:r>
            <a:r>
              <a:rPr lang="en-US" sz="2000" dirty="0">
                <a:latin typeface="Arial" panose="020B0604020202020204" pitchFamily="34" charset="0"/>
                <a:cs typeface="Arial" panose="020B0604020202020204" pitchFamily="34" charset="0"/>
              </a:rPr>
              <a:t>uống được hoặc bỏ bú.</a:t>
            </a:r>
            <a:endParaRPr lang="en-AU" sz="2000" dirty="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Co </a:t>
            </a:r>
            <a:r>
              <a:rPr lang="en-US" sz="2000" dirty="0">
                <a:latin typeface="Arial" panose="020B0604020202020204" pitchFamily="34" charset="0"/>
                <a:cs typeface="Arial" panose="020B0604020202020204" pitchFamily="34" charset="0"/>
              </a:rPr>
              <a:t>giật.</a:t>
            </a:r>
            <a:endParaRPr lang="en-AU" sz="2000" dirty="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Ngủ </a:t>
            </a:r>
            <a:r>
              <a:rPr lang="en-US" sz="2000" dirty="0">
                <a:latin typeface="Arial" panose="020B0604020202020204" pitchFamily="34" charset="0"/>
                <a:cs typeface="Arial" panose="020B0604020202020204" pitchFamily="34" charset="0"/>
              </a:rPr>
              <a:t>li bì khó đánh thức.</a:t>
            </a:r>
            <a:endParaRPr lang="en-AU" sz="2000" dirty="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Suy </a:t>
            </a:r>
            <a:r>
              <a:rPr lang="en-US" sz="2000" dirty="0">
                <a:latin typeface="Arial" panose="020B0604020202020204" pitchFamily="34" charset="0"/>
                <a:cs typeface="Arial" panose="020B0604020202020204" pitchFamily="34" charset="0"/>
              </a:rPr>
              <a:t>dinh dưỡng nặng.</a:t>
            </a:r>
            <a:endParaRPr lang="en-AU" sz="2000" dirty="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Nôn </a:t>
            </a:r>
            <a:r>
              <a:rPr lang="en-US" sz="2000" dirty="0">
                <a:latin typeface="Arial" panose="020B0604020202020204" pitchFamily="34" charset="0"/>
                <a:cs typeface="Arial" panose="020B0604020202020204" pitchFamily="34" charset="0"/>
              </a:rPr>
              <a:t>tất cả mọi thứ.</a:t>
            </a:r>
            <a:endParaRPr lang="en-AU" sz="2000" dirty="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Rút </a:t>
            </a:r>
            <a:r>
              <a:rPr lang="en-US" sz="2000" dirty="0">
                <a:latin typeface="Arial" panose="020B0604020202020204" pitchFamily="34" charset="0"/>
                <a:cs typeface="Arial" panose="020B0604020202020204" pitchFamily="34" charset="0"/>
              </a:rPr>
              <a:t>lõm lồng </a:t>
            </a:r>
            <a:r>
              <a:rPr lang="en-US" sz="2000" dirty="0" smtClean="0">
                <a:latin typeface="Arial" panose="020B0604020202020204" pitchFamily="34" charset="0"/>
                <a:cs typeface="Arial" panose="020B0604020202020204" pitchFamily="34" charset="0"/>
              </a:rPr>
              <a:t>ngực</a:t>
            </a:r>
          </a:p>
          <a:p>
            <a:r>
              <a:rPr lang="en-US" sz="2000" dirty="0" smtClean="0">
                <a:latin typeface="Arial" panose="020B0604020202020204" pitchFamily="34" charset="0"/>
                <a:cs typeface="Arial" panose="020B0604020202020204" pitchFamily="34" charset="0"/>
              </a:rPr>
              <a:t>Thở </a:t>
            </a:r>
            <a:r>
              <a:rPr lang="en-US" sz="2000" dirty="0">
                <a:latin typeface="Arial" panose="020B0604020202020204" pitchFamily="34" charset="0"/>
                <a:cs typeface="Arial" panose="020B0604020202020204" pitchFamily="34" charset="0"/>
              </a:rPr>
              <a:t>rít khi nằm yên: Là tiếng thở thô ráp được tạo ra khi trẻ hít </a:t>
            </a:r>
            <a:r>
              <a:rPr lang="en-US" sz="2000" dirty="0" smtClean="0">
                <a:latin typeface="Arial" panose="020B0604020202020204" pitchFamily="34" charset="0"/>
                <a:cs typeface="Arial" panose="020B0604020202020204" pitchFamily="34" charset="0"/>
              </a:rPr>
              <a:t>vào.</a:t>
            </a:r>
            <a:endParaRPr lang="en-AU" sz="2000" dirty="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Khi </a:t>
            </a:r>
            <a:r>
              <a:rPr lang="en-US" sz="2000" dirty="0">
                <a:latin typeface="Arial" panose="020B0604020202020204" pitchFamily="34" charset="0"/>
                <a:cs typeface="Arial" panose="020B0604020202020204" pitchFamily="34" charset="0"/>
              </a:rPr>
              <a:t>trẻ có dấu hiệu viêm phổi hoặc nhiễm khuẩn hô hấp cấp tính nặng và rất nặng cần chuyển ngay trẻ đến cơ sở y tế, bệnh viện để điều trị</a:t>
            </a:r>
            <a:endParaRPr lang="en-A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41095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97844"/>
            <a:ext cx="8596668" cy="1320800"/>
          </a:xfrm>
        </p:spPr>
        <p:txBody>
          <a:bodyPr/>
          <a:lstStyle/>
          <a:p>
            <a:r>
              <a:rPr lang="nb-NO" b="1" dirty="0"/>
              <a:t>I- MỤC TIÊU</a:t>
            </a:r>
            <a:endParaRPr lang="en-US" dirty="0"/>
          </a:p>
        </p:txBody>
      </p:sp>
      <p:sp>
        <p:nvSpPr>
          <p:cNvPr id="3" name="Content Placeholder 2"/>
          <p:cNvSpPr>
            <a:spLocks noGrp="1"/>
          </p:cNvSpPr>
          <p:nvPr>
            <p:ph idx="1"/>
          </p:nvPr>
        </p:nvSpPr>
        <p:spPr>
          <a:xfrm>
            <a:off x="677334" y="957431"/>
            <a:ext cx="9063432" cy="3880773"/>
          </a:xfrm>
        </p:spPr>
        <p:txBody>
          <a:bodyPr>
            <a:noAutofit/>
          </a:bodyPr>
          <a:lstStyle/>
          <a:p>
            <a:pPr marL="0" indent="0">
              <a:buNone/>
            </a:pPr>
            <a:r>
              <a:rPr lang="nb-NO" sz="2400" b="1" dirty="0">
                <a:latin typeface="Arial" panose="020B0604020202020204" pitchFamily="34" charset="0"/>
                <a:cs typeface="Arial" panose="020B0604020202020204" pitchFamily="34" charset="0"/>
              </a:rPr>
              <a:t>1. Kiến thức</a:t>
            </a:r>
            <a:r>
              <a:rPr lang="en-US" sz="2400" dirty="0">
                <a:latin typeface="Arial" panose="020B0604020202020204" pitchFamily="34" charset="0"/>
                <a:cs typeface="Arial" panose="020B0604020202020204" pitchFamily="34" charset="0"/>
              </a:rPr>
              <a:t> </a:t>
            </a:r>
          </a:p>
          <a:p>
            <a:r>
              <a:rPr lang="nb-NO" sz="2400" dirty="0" smtClean="0">
                <a:latin typeface="Arial" panose="020B0604020202020204" pitchFamily="34" charset="0"/>
                <a:cs typeface="Arial" panose="020B0604020202020204" pitchFamily="34" charset="0"/>
              </a:rPr>
              <a:t>Biết </a:t>
            </a:r>
            <a:r>
              <a:rPr lang="nb-NO" sz="2400" dirty="0">
                <a:latin typeface="Arial" panose="020B0604020202020204" pitchFamily="34" charset="0"/>
                <a:cs typeface="Arial" panose="020B0604020202020204" pitchFamily="34" charset="0"/>
              </a:rPr>
              <a:t>được các bệnh viêm đường hô hấp và tiêu chảy</a:t>
            </a:r>
            <a:endParaRPr lang="en-US" sz="2400" dirty="0">
              <a:latin typeface="Arial" panose="020B0604020202020204" pitchFamily="34" charset="0"/>
              <a:cs typeface="Arial" panose="020B0604020202020204" pitchFamily="34" charset="0"/>
            </a:endParaRPr>
          </a:p>
          <a:p>
            <a:r>
              <a:rPr lang="nb-NO" sz="2400" dirty="0" smtClean="0">
                <a:latin typeface="Arial" panose="020B0604020202020204" pitchFamily="34" charset="0"/>
                <a:cs typeface="Arial" panose="020B0604020202020204" pitchFamily="34" charset="0"/>
              </a:rPr>
              <a:t>Hiểu </a:t>
            </a:r>
            <a:r>
              <a:rPr lang="nb-NO" sz="2400" dirty="0">
                <a:latin typeface="Arial" panose="020B0604020202020204" pitchFamily="34" charset="0"/>
                <a:cs typeface="Arial" panose="020B0604020202020204" pitchFamily="34" charset="0"/>
              </a:rPr>
              <a:t>về chế độ dinh dưỡng cho trẻ bị viêm đường hô hấp và tiêu chảy</a:t>
            </a:r>
            <a:endParaRPr lang="en-US" sz="2400" dirty="0">
              <a:latin typeface="Arial" panose="020B0604020202020204" pitchFamily="34" charset="0"/>
              <a:cs typeface="Arial" panose="020B0604020202020204" pitchFamily="34" charset="0"/>
            </a:endParaRPr>
          </a:p>
          <a:p>
            <a:r>
              <a:rPr lang="nb-NO" sz="2400" dirty="0" smtClean="0">
                <a:latin typeface="Arial" panose="020B0604020202020204" pitchFamily="34" charset="0"/>
                <a:cs typeface="Arial" panose="020B0604020202020204" pitchFamily="34" charset="0"/>
              </a:rPr>
              <a:t>Biết </a:t>
            </a:r>
            <a:r>
              <a:rPr lang="nb-NO" sz="2400" dirty="0">
                <a:latin typeface="Arial" panose="020B0604020202020204" pitchFamily="34" charset="0"/>
                <a:cs typeface="Arial" panose="020B0604020202020204" pitchFamily="34" charset="0"/>
              </a:rPr>
              <a:t>cách chăm sóc khi trẻ bị viêm đường hô hấp và tiêu chảy</a:t>
            </a:r>
            <a:endParaRPr lang="en-US" sz="2400" dirty="0">
              <a:latin typeface="Arial" panose="020B0604020202020204" pitchFamily="34" charset="0"/>
              <a:cs typeface="Arial" panose="020B0604020202020204" pitchFamily="34" charset="0"/>
            </a:endParaRPr>
          </a:p>
          <a:p>
            <a:pPr marL="0" indent="0">
              <a:buNone/>
            </a:pPr>
            <a:r>
              <a:rPr lang="nb-NO" sz="2400" b="1" dirty="0">
                <a:latin typeface="Arial" panose="020B0604020202020204" pitchFamily="34" charset="0"/>
                <a:cs typeface="Arial" panose="020B0604020202020204" pitchFamily="34" charset="0"/>
              </a:rPr>
              <a:t>2. Kĩ năng</a:t>
            </a:r>
            <a:endParaRPr lang="en-US" sz="2400" dirty="0">
              <a:latin typeface="Arial" panose="020B0604020202020204" pitchFamily="34" charset="0"/>
              <a:cs typeface="Arial" panose="020B0604020202020204" pitchFamily="34" charset="0"/>
            </a:endParaRPr>
          </a:p>
          <a:p>
            <a:r>
              <a:rPr lang="nb-NO" sz="2400" dirty="0" smtClean="0">
                <a:latin typeface="Arial" panose="020B0604020202020204" pitchFamily="34" charset="0"/>
                <a:cs typeface="Arial" panose="020B0604020202020204" pitchFamily="34" charset="0"/>
              </a:rPr>
              <a:t>Có </a:t>
            </a:r>
            <a:r>
              <a:rPr lang="nb-NO" sz="2400" dirty="0">
                <a:latin typeface="Arial" panose="020B0604020202020204" pitchFamily="34" charset="0"/>
                <a:cs typeface="Arial" panose="020B0604020202020204" pitchFamily="34" charset="0"/>
              </a:rPr>
              <a:t>kỹ năng xây dựng và thực hiện chế độ dinh dưỡng cho trẻ em bị viêm đường hô hấp và tiêu chảy </a:t>
            </a:r>
            <a:endParaRPr lang="en-US" sz="2400" dirty="0">
              <a:latin typeface="Arial" panose="020B0604020202020204" pitchFamily="34" charset="0"/>
              <a:cs typeface="Arial" panose="020B0604020202020204" pitchFamily="34" charset="0"/>
            </a:endParaRPr>
          </a:p>
          <a:p>
            <a:r>
              <a:rPr lang="nb-NO" sz="2400" dirty="0" smtClean="0">
                <a:latin typeface="Arial" panose="020B0604020202020204" pitchFamily="34" charset="0"/>
                <a:cs typeface="Arial" panose="020B0604020202020204" pitchFamily="34" charset="0"/>
              </a:rPr>
              <a:t>Có </a:t>
            </a:r>
            <a:r>
              <a:rPr lang="nb-NO" sz="2400" dirty="0">
                <a:latin typeface="Arial" panose="020B0604020202020204" pitchFamily="34" charset="0"/>
                <a:cs typeface="Arial" panose="020B0604020202020204" pitchFamily="34" charset="0"/>
              </a:rPr>
              <a:t>kỹ năng chăm sóc khi trẻ em bị viêm đường hô hấp và tiêu chảy</a:t>
            </a:r>
            <a:r>
              <a:rPr lang="en-US" sz="2400" dirty="0">
                <a:latin typeface="Arial" panose="020B0604020202020204" pitchFamily="34" charset="0"/>
                <a:cs typeface="Arial" panose="020B0604020202020204" pitchFamily="34" charset="0"/>
              </a:rPr>
              <a:t> </a:t>
            </a:r>
            <a:r>
              <a:rPr lang="x-none" sz="2400" dirty="0">
                <a:latin typeface="Arial" panose="020B0604020202020204" pitchFamily="34" charset="0"/>
                <a:cs typeface="Arial" panose="020B0604020202020204" pitchFamily="34" charset="0"/>
              </a:rPr>
              <a:t> Các mức độ kiến thức nên trình bày theo thang Bloom:</a:t>
            </a:r>
            <a:endParaRPr lang="en-US" sz="2400" dirty="0">
              <a:latin typeface="Arial" panose="020B0604020202020204" pitchFamily="34" charset="0"/>
              <a:cs typeface="Arial" panose="020B0604020202020204" pitchFamily="34" charset="0"/>
            </a:endParaRPr>
          </a:p>
          <a:p>
            <a:r>
              <a:rPr lang="x-none" sz="2400" dirty="0">
                <a:latin typeface="Arial" panose="020B0604020202020204" pitchFamily="34" charset="0"/>
                <a:cs typeface="Arial" panose="020B0604020202020204" pitchFamily="34" charset="0"/>
              </a:rPr>
              <a:t>Biết; Hiểu; Vận dụng; phân </a:t>
            </a:r>
            <a:r>
              <a:rPr lang="x-none" sz="2400" dirty="0" smtClean="0">
                <a:latin typeface="Arial" panose="020B0604020202020204" pitchFamily="34" charset="0"/>
                <a:cs typeface="Arial" panose="020B0604020202020204" pitchFamily="34" charset="0"/>
              </a:rPr>
              <a:t>tích</a:t>
            </a:r>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023731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12808"/>
          </a:xfrm>
        </p:spPr>
        <p:txBody>
          <a:bodyPr>
            <a:normAutofit fontScale="90000"/>
          </a:bodyPr>
          <a:lstStyle/>
          <a:p>
            <a:r>
              <a:rPr lang="en-US" b="1" i="1" dirty="0"/>
              <a:t>Yếu tố nguy cơ</a:t>
            </a:r>
            <a:endParaRPr lang="en-AU" dirty="0"/>
          </a:p>
        </p:txBody>
      </p:sp>
      <p:sp>
        <p:nvSpPr>
          <p:cNvPr id="3" name="Content Placeholder 2"/>
          <p:cNvSpPr>
            <a:spLocks noGrp="1"/>
          </p:cNvSpPr>
          <p:nvPr>
            <p:ph idx="1"/>
          </p:nvPr>
        </p:nvSpPr>
        <p:spPr>
          <a:xfrm>
            <a:off x="677334" y="1347537"/>
            <a:ext cx="8596668" cy="5001834"/>
          </a:xfrm>
        </p:spPr>
        <p:txBody>
          <a:bodyPr>
            <a:normAutofit/>
          </a:bodyPr>
          <a:lstStyle/>
          <a:p>
            <a:pPr algn="just"/>
            <a:r>
              <a:rPr lang="en-US" sz="2400" dirty="0" smtClean="0">
                <a:latin typeface="Arial" panose="020B0604020202020204" pitchFamily="34" charset="0"/>
                <a:cs typeface="Arial" panose="020B0604020202020204" pitchFamily="34" charset="0"/>
              </a:rPr>
              <a:t>Do </a:t>
            </a:r>
            <a:r>
              <a:rPr lang="en-US" sz="2400" dirty="0">
                <a:latin typeface="Arial" panose="020B0604020202020204" pitchFamily="34" charset="0"/>
                <a:cs typeface="Arial" panose="020B0604020202020204" pitchFamily="34" charset="0"/>
              </a:rPr>
              <a:t>thời tiết thay đổi đặc biệt là khi giao mùa. </a:t>
            </a:r>
            <a:endParaRPr lang="en-US" sz="2400" dirty="0" smtClean="0">
              <a:latin typeface="Arial" panose="020B0604020202020204" pitchFamily="34" charset="0"/>
              <a:cs typeface="Arial" panose="020B0604020202020204" pitchFamily="34" charset="0"/>
            </a:endParaRPr>
          </a:p>
          <a:p>
            <a:pPr algn="just"/>
            <a:r>
              <a:rPr lang="en-US" sz="2400" dirty="0" smtClean="0">
                <a:latin typeface="Arial" panose="020B0604020202020204" pitchFamily="34" charset="0"/>
                <a:cs typeface="Arial" panose="020B0604020202020204" pitchFamily="34" charset="0"/>
              </a:rPr>
              <a:t>Bệnh </a:t>
            </a:r>
            <a:r>
              <a:rPr lang="en-US" sz="2400" dirty="0">
                <a:latin typeface="Arial" panose="020B0604020202020204" pitchFamily="34" charset="0"/>
                <a:cs typeface="Arial" panose="020B0604020202020204" pitchFamily="34" charset="0"/>
              </a:rPr>
              <a:t>nhiễm khuẩn hô hấp hay gặp hơn ở trẻ sinh non, nhẹ cân, suy dinh dưỡng, suy giảm miễn dịch hoặc có bệnh mãn tính kèm theo và không được nuôi bằng sữa mẹ.</a:t>
            </a:r>
            <a:endParaRPr lang="en-AU" sz="2400" dirty="0">
              <a:latin typeface="Arial" panose="020B0604020202020204" pitchFamily="34" charset="0"/>
              <a:cs typeface="Arial" panose="020B0604020202020204" pitchFamily="34" charset="0"/>
            </a:endParaRPr>
          </a:p>
          <a:p>
            <a:pPr algn="just"/>
            <a:r>
              <a:rPr lang="en-US" sz="2400" dirty="0" smtClean="0">
                <a:latin typeface="Arial" panose="020B0604020202020204" pitchFamily="34" charset="0"/>
                <a:cs typeface="Arial" panose="020B0604020202020204" pitchFamily="34" charset="0"/>
              </a:rPr>
              <a:t>Trẻ </a:t>
            </a:r>
            <a:r>
              <a:rPr lang="en-US" sz="2400" dirty="0">
                <a:latin typeface="Arial" panose="020B0604020202020204" pitchFamily="34" charset="0"/>
                <a:cs typeface="Arial" panose="020B0604020202020204" pitchFamily="34" charset="0"/>
              </a:rPr>
              <a:t>sống trong môi trường chật hẹp, ô nhiễm, vệ sinh kém, nhiều khói bụi, thuốc lá.</a:t>
            </a:r>
            <a:endParaRPr lang="en-AU" sz="2400" dirty="0">
              <a:latin typeface="Arial" panose="020B0604020202020204" pitchFamily="34" charset="0"/>
              <a:cs typeface="Arial" panose="020B0604020202020204" pitchFamily="34" charset="0"/>
            </a:endParaRPr>
          </a:p>
          <a:p>
            <a:pPr algn="just"/>
            <a:r>
              <a:rPr lang="en-US" sz="2400" dirty="0" smtClean="0">
                <a:latin typeface="Arial" panose="020B0604020202020204" pitchFamily="34" charset="0"/>
                <a:cs typeface="Arial" panose="020B0604020202020204" pitchFamily="34" charset="0"/>
              </a:rPr>
              <a:t>Môi </a:t>
            </a:r>
            <a:r>
              <a:rPr lang="en-US" sz="2400" dirty="0">
                <a:latin typeface="Arial" panose="020B0604020202020204" pitchFamily="34" charset="0"/>
                <a:cs typeface="Arial" panose="020B0604020202020204" pitchFamily="34" charset="0"/>
              </a:rPr>
              <a:t>trường có nguồn lây vi khuẩn hay virus do người bệnh ho, hắt hơi, sổ mũi, trẻ cầm nắm các vật dụng, đồ chơi nhiễm bẩn hay có sự hiện diện của các vi sinh vật gây bệnh.</a:t>
            </a:r>
            <a:endParaRPr lang="en-AU" sz="2400" dirty="0">
              <a:latin typeface="Arial" panose="020B0604020202020204" pitchFamily="34" charset="0"/>
              <a:cs typeface="Arial" panose="020B0604020202020204" pitchFamily="34" charset="0"/>
            </a:endParaRPr>
          </a:p>
          <a:p>
            <a:pPr algn="just"/>
            <a:r>
              <a:rPr lang="en-US" sz="2400" dirty="0" smtClean="0">
                <a:latin typeface="Arial" panose="020B0604020202020204" pitchFamily="34" charset="0"/>
                <a:cs typeface="Arial" panose="020B0604020202020204" pitchFamily="34" charset="0"/>
              </a:rPr>
              <a:t>Sau </a:t>
            </a:r>
            <a:r>
              <a:rPr lang="en-US" sz="2400" dirty="0">
                <a:latin typeface="Arial" panose="020B0604020202020204" pitchFamily="34" charset="0"/>
                <a:cs typeface="Arial" panose="020B0604020202020204" pitchFamily="34" charset="0"/>
              </a:rPr>
              <a:t>đợt sốt virus, sởi, thủy đậu... trẻ dễ bị viêm đường hô hấp </a:t>
            </a:r>
            <a:endParaRPr lang="en-AU" sz="2400" dirty="0">
              <a:latin typeface="Arial" panose="020B0604020202020204" pitchFamily="34" charset="0"/>
              <a:cs typeface="Arial" panose="020B0604020202020204" pitchFamily="34" charset="0"/>
            </a:endParaRPr>
          </a:p>
          <a:p>
            <a:endParaRPr lang="en-A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91754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60935"/>
          </a:xfrm>
        </p:spPr>
        <p:txBody>
          <a:bodyPr/>
          <a:lstStyle/>
          <a:p>
            <a:r>
              <a:rPr lang="en-US" b="1" i="1" dirty="0"/>
              <a:t>Đánh giá tình trạng ho hoặc khó thở</a:t>
            </a:r>
            <a:endParaRPr lang="en-AU" dirty="0"/>
          </a:p>
        </p:txBody>
      </p:sp>
      <p:sp>
        <p:nvSpPr>
          <p:cNvPr id="3" name="Content Placeholder 2"/>
          <p:cNvSpPr>
            <a:spLocks noGrp="1"/>
          </p:cNvSpPr>
          <p:nvPr>
            <p:ph idx="1"/>
          </p:nvPr>
        </p:nvSpPr>
        <p:spPr>
          <a:xfrm>
            <a:off x="677334" y="1617045"/>
            <a:ext cx="8596668" cy="4424318"/>
          </a:xfrm>
        </p:spPr>
        <p:txBody>
          <a:bodyPr/>
          <a:lstStyle/>
          <a:p>
            <a:pPr marL="0" indent="0" algn="just">
              <a:buNone/>
            </a:pPr>
            <a:r>
              <a:rPr lang="en-US" sz="2400" b="1" i="1" dirty="0">
                <a:latin typeface="Arial" panose="020B0604020202020204" pitchFamily="34" charset="0"/>
                <a:cs typeface="Arial" panose="020B0604020202020204" pitchFamily="34" charset="0"/>
              </a:rPr>
              <a:t>Ho và khó thở là triệu chứng chính của nhiễm khuẩn hô hấp cấp tính. Một trẻ bị ho hoặc khó thở cần được theo dõi:</a:t>
            </a:r>
            <a:endParaRPr lang="en-AU" sz="2400" b="1" i="1" dirty="0">
              <a:latin typeface="Arial" panose="020B0604020202020204" pitchFamily="34" charset="0"/>
              <a:cs typeface="Arial" panose="020B0604020202020204" pitchFamily="34" charset="0"/>
            </a:endParaRPr>
          </a:p>
          <a:p>
            <a:pPr algn="just"/>
            <a:r>
              <a:rPr lang="en-US" sz="2400" dirty="0" smtClean="0">
                <a:latin typeface="Arial" panose="020B0604020202020204" pitchFamily="34" charset="0"/>
                <a:cs typeface="Arial" panose="020B0604020202020204" pitchFamily="34" charset="0"/>
              </a:rPr>
              <a:t>Thời </a:t>
            </a:r>
            <a:r>
              <a:rPr lang="en-US" sz="2400" dirty="0">
                <a:latin typeface="Arial" panose="020B0604020202020204" pitchFamily="34" charset="0"/>
                <a:cs typeface="Arial" panose="020B0604020202020204" pitchFamily="34" charset="0"/>
              </a:rPr>
              <a:t>gian bị ho hoặc khó thở.</a:t>
            </a:r>
            <a:endParaRPr lang="en-AU" sz="2400" dirty="0">
              <a:latin typeface="Arial" panose="020B0604020202020204" pitchFamily="34" charset="0"/>
              <a:cs typeface="Arial" panose="020B0604020202020204" pitchFamily="34" charset="0"/>
            </a:endParaRPr>
          </a:p>
          <a:p>
            <a:pPr algn="just"/>
            <a:r>
              <a:rPr lang="en-US" sz="2400" dirty="0" smtClean="0">
                <a:latin typeface="Arial" panose="020B0604020202020204" pitchFamily="34" charset="0"/>
                <a:cs typeface="Arial" panose="020B0604020202020204" pitchFamily="34" charset="0"/>
              </a:rPr>
              <a:t>Thở </a:t>
            </a:r>
            <a:r>
              <a:rPr lang="en-US" sz="2400" dirty="0">
                <a:latin typeface="Arial" panose="020B0604020202020204" pitchFamily="34" charset="0"/>
                <a:cs typeface="Arial" panose="020B0604020202020204" pitchFamily="34" charset="0"/>
              </a:rPr>
              <a:t>nhanh.</a:t>
            </a:r>
            <a:endParaRPr lang="en-AU" sz="2400" dirty="0">
              <a:latin typeface="Arial" panose="020B0604020202020204" pitchFamily="34" charset="0"/>
              <a:cs typeface="Arial" panose="020B0604020202020204" pitchFamily="34" charset="0"/>
            </a:endParaRPr>
          </a:p>
          <a:p>
            <a:pPr algn="just"/>
            <a:r>
              <a:rPr lang="en-US" sz="2400" dirty="0" smtClean="0">
                <a:latin typeface="Arial" panose="020B0604020202020204" pitchFamily="34" charset="0"/>
                <a:cs typeface="Arial" panose="020B0604020202020204" pitchFamily="34" charset="0"/>
              </a:rPr>
              <a:t>Rút </a:t>
            </a:r>
            <a:r>
              <a:rPr lang="en-US" sz="2400" dirty="0">
                <a:latin typeface="Arial" panose="020B0604020202020204" pitchFamily="34" charset="0"/>
                <a:cs typeface="Arial" panose="020B0604020202020204" pitchFamily="34" charset="0"/>
              </a:rPr>
              <a:t>lõm lồng ngực.</a:t>
            </a:r>
            <a:endParaRPr lang="en-AU" sz="2400" dirty="0">
              <a:latin typeface="Arial" panose="020B0604020202020204" pitchFamily="34" charset="0"/>
              <a:cs typeface="Arial" panose="020B0604020202020204" pitchFamily="34" charset="0"/>
            </a:endParaRPr>
          </a:p>
          <a:p>
            <a:pPr algn="just"/>
            <a:r>
              <a:rPr lang="en-US" sz="2400" dirty="0" smtClean="0">
                <a:latin typeface="Arial" panose="020B0604020202020204" pitchFamily="34" charset="0"/>
                <a:cs typeface="Arial" panose="020B0604020202020204" pitchFamily="34" charset="0"/>
              </a:rPr>
              <a:t>Thở </a:t>
            </a:r>
            <a:r>
              <a:rPr lang="en-US" sz="2400" dirty="0">
                <a:latin typeface="Arial" panose="020B0604020202020204" pitchFamily="34" charset="0"/>
                <a:cs typeface="Arial" panose="020B0604020202020204" pitchFamily="34" charset="0"/>
              </a:rPr>
              <a:t>rít khi nằm yên. </a:t>
            </a:r>
            <a:endParaRPr lang="en-AU" sz="2400" dirty="0">
              <a:latin typeface="Arial" panose="020B0604020202020204" pitchFamily="34" charset="0"/>
              <a:cs typeface="Arial" panose="020B0604020202020204" pitchFamily="34" charset="0"/>
            </a:endParaRPr>
          </a:p>
          <a:p>
            <a:endParaRPr lang="en-A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915282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43815"/>
          </a:xfrm>
        </p:spPr>
        <p:txBody>
          <a:bodyPr/>
          <a:lstStyle/>
          <a:p>
            <a:r>
              <a:rPr lang="en-US" b="1" i="1" dirty="0"/>
              <a:t>Nguyên nhân của nhiễm khuẩn hô hấp </a:t>
            </a:r>
            <a:endParaRPr lang="en-AU" dirty="0"/>
          </a:p>
        </p:txBody>
      </p:sp>
      <p:sp>
        <p:nvSpPr>
          <p:cNvPr id="3" name="Content Placeholder 2"/>
          <p:cNvSpPr>
            <a:spLocks noGrp="1"/>
          </p:cNvSpPr>
          <p:nvPr>
            <p:ph idx="1"/>
          </p:nvPr>
        </p:nvSpPr>
        <p:spPr>
          <a:xfrm>
            <a:off x="783212" y="1819174"/>
            <a:ext cx="8596668" cy="4385817"/>
          </a:xfrm>
        </p:spPr>
        <p:txBody>
          <a:bodyPr/>
          <a:lstStyle/>
          <a:p>
            <a:pPr algn="just"/>
            <a:r>
              <a:rPr lang="en-US" sz="2400" dirty="0" smtClean="0">
                <a:latin typeface="Arial" panose="020B0604020202020204" pitchFamily="34" charset="0"/>
                <a:cs typeface="Arial" panose="020B0604020202020204" pitchFamily="34" charset="0"/>
              </a:rPr>
              <a:t>Nhiểm </a:t>
            </a:r>
            <a:r>
              <a:rPr lang="en-US" sz="2400" dirty="0">
                <a:latin typeface="Arial" panose="020B0604020202020204" pitchFamily="34" charset="0"/>
                <a:cs typeface="Arial" panose="020B0604020202020204" pitchFamily="34" charset="0"/>
              </a:rPr>
              <a:t>khuẩn hô hấp do </a:t>
            </a:r>
            <a:r>
              <a:rPr lang="en-US" sz="2400" dirty="0" smtClean="0">
                <a:latin typeface="Arial" panose="020B0604020202020204" pitchFamily="34" charset="0"/>
                <a:cs typeface="Arial" panose="020B0604020202020204" pitchFamily="34" charset="0"/>
              </a:rPr>
              <a:t>virus </a:t>
            </a:r>
          </a:p>
          <a:p>
            <a:pPr algn="just"/>
            <a:r>
              <a:rPr lang="en-US" sz="2400" dirty="0" smtClean="0">
                <a:latin typeface="Arial" panose="020B0604020202020204" pitchFamily="34" charset="0"/>
                <a:cs typeface="Arial" panose="020B0604020202020204" pitchFamily="34" charset="0"/>
              </a:rPr>
              <a:t>Nhiễm </a:t>
            </a:r>
            <a:r>
              <a:rPr lang="en-US" sz="2400" dirty="0">
                <a:latin typeface="Arial" panose="020B0604020202020204" pitchFamily="34" charset="0"/>
                <a:cs typeface="Arial" panose="020B0604020202020204" pitchFamily="34" charset="0"/>
              </a:rPr>
              <a:t>khuẩn hô hấp do vi </a:t>
            </a:r>
            <a:r>
              <a:rPr lang="en-US" sz="2400" dirty="0" smtClean="0">
                <a:latin typeface="Arial" panose="020B0604020202020204" pitchFamily="34" charset="0"/>
                <a:cs typeface="Arial" panose="020B0604020202020204" pitchFamily="34" charset="0"/>
              </a:rPr>
              <a:t>khuẩn</a:t>
            </a:r>
            <a:endParaRPr lang="en-AU" sz="2400" dirty="0">
              <a:latin typeface="Arial" panose="020B0604020202020204" pitchFamily="34" charset="0"/>
              <a:cs typeface="Arial" panose="020B0604020202020204" pitchFamily="34" charset="0"/>
            </a:endParaRPr>
          </a:p>
          <a:p>
            <a:pPr algn="just"/>
            <a:r>
              <a:rPr lang="en-US" sz="2400" dirty="0" smtClean="0">
                <a:latin typeface="Arial" panose="020B0604020202020204" pitchFamily="34" charset="0"/>
                <a:cs typeface="Arial" panose="020B0604020202020204" pitchFamily="34" charset="0"/>
              </a:rPr>
              <a:t>Nhiễm </a:t>
            </a:r>
            <a:r>
              <a:rPr lang="en-US" sz="2400" dirty="0">
                <a:latin typeface="Arial" panose="020B0604020202020204" pitchFamily="34" charset="0"/>
                <a:cs typeface="Arial" panose="020B0604020202020204" pitchFamily="34" charset="0"/>
              </a:rPr>
              <a:t>khuẩn hô hấp do cảm lạnh</a:t>
            </a:r>
            <a:endParaRPr lang="en-AU" sz="2400" dirty="0">
              <a:latin typeface="Arial" panose="020B0604020202020204" pitchFamily="34" charset="0"/>
              <a:cs typeface="Arial" panose="020B0604020202020204" pitchFamily="34" charset="0"/>
            </a:endParaRPr>
          </a:p>
          <a:p>
            <a:pPr algn="just"/>
            <a:endParaRPr lang="en-A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648248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956" y="224589"/>
            <a:ext cx="9448443" cy="1320800"/>
          </a:xfrm>
        </p:spPr>
        <p:txBody>
          <a:bodyPr/>
          <a:lstStyle/>
          <a:p>
            <a:r>
              <a:rPr lang="en-US" b="1" i="1" dirty="0"/>
              <a:t>Cách chăm sóc trẻ bị nhiễm khuẩn hô hấp </a:t>
            </a:r>
            <a:endParaRPr lang="en-AU" dirty="0"/>
          </a:p>
        </p:txBody>
      </p:sp>
      <p:sp>
        <p:nvSpPr>
          <p:cNvPr id="3" name="Content Placeholder 2"/>
          <p:cNvSpPr>
            <a:spLocks noGrp="1"/>
          </p:cNvSpPr>
          <p:nvPr>
            <p:ph idx="1"/>
          </p:nvPr>
        </p:nvSpPr>
        <p:spPr>
          <a:xfrm>
            <a:off x="725460" y="1207970"/>
            <a:ext cx="8596668" cy="4780454"/>
          </a:xfrm>
        </p:spPr>
        <p:txBody>
          <a:bodyPr>
            <a:noAutofit/>
          </a:bodyPr>
          <a:lstStyle/>
          <a:p>
            <a:pPr algn="just"/>
            <a:r>
              <a:rPr lang="en-US" sz="2800" dirty="0" smtClean="0">
                <a:latin typeface="Arial" panose="020B0604020202020204" pitchFamily="34" charset="0"/>
                <a:cs typeface="Arial" panose="020B0604020202020204" pitchFamily="34" charset="0"/>
              </a:rPr>
              <a:t>Giữ </a:t>
            </a:r>
            <a:r>
              <a:rPr lang="en-US" sz="2800" dirty="0">
                <a:latin typeface="Arial" panose="020B0604020202020204" pitchFamily="34" charset="0"/>
                <a:cs typeface="Arial" panose="020B0604020202020204" pitchFamily="34" charset="0"/>
              </a:rPr>
              <a:t>ấm cho trẻ: Cho trẻ nằm ở nơi ấm nhưng thoáng mát, mặc ấm vào mùa đông và thoáng mát vào mùa hè.</a:t>
            </a:r>
            <a:endParaRPr lang="en-AU" sz="2800" dirty="0">
              <a:latin typeface="Arial" panose="020B0604020202020204" pitchFamily="34" charset="0"/>
              <a:cs typeface="Arial" panose="020B0604020202020204" pitchFamily="34" charset="0"/>
            </a:endParaRPr>
          </a:p>
          <a:p>
            <a:pPr algn="just"/>
            <a:r>
              <a:rPr lang="en-US" sz="2800" dirty="0" smtClean="0">
                <a:latin typeface="Arial" panose="020B0604020202020204" pitchFamily="34" charset="0"/>
                <a:cs typeface="Arial" panose="020B0604020202020204" pitchFamily="34" charset="0"/>
              </a:rPr>
              <a:t>Làm </a:t>
            </a:r>
            <a:r>
              <a:rPr lang="en-US" sz="2800" dirty="0">
                <a:latin typeface="Arial" panose="020B0604020202020204" pitchFamily="34" charset="0"/>
                <a:cs typeface="Arial" panose="020B0604020202020204" pitchFamily="34" charset="0"/>
              </a:rPr>
              <a:t>sạch, thông mũi và dùng thuốc nhỏ mũi cho trẻ.</a:t>
            </a:r>
            <a:endParaRPr lang="en-AU" sz="2800" dirty="0">
              <a:latin typeface="Arial" panose="020B0604020202020204" pitchFamily="34" charset="0"/>
              <a:cs typeface="Arial" panose="020B0604020202020204" pitchFamily="34" charset="0"/>
            </a:endParaRPr>
          </a:p>
          <a:p>
            <a:pPr algn="just"/>
            <a:r>
              <a:rPr lang="en-US" sz="2800" dirty="0" smtClean="0">
                <a:latin typeface="Arial" panose="020B0604020202020204" pitchFamily="34" charset="0"/>
                <a:cs typeface="Arial" panose="020B0604020202020204" pitchFamily="34" charset="0"/>
              </a:rPr>
              <a:t>Giữ </a:t>
            </a:r>
            <a:r>
              <a:rPr lang="en-US" sz="2800" dirty="0">
                <a:latin typeface="Arial" panose="020B0604020202020204" pitchFamily="34" charset="0"/>
                <a:cs typeface="Arial" panose="020B0604020202020204" pitchFamily="34" charset="0"/>
              </a:rPr>
              <a:t>gìn vệ sinh răng miệng, mắt thường xuyên cho trẻ.</a:t>
            </a:r>
            <a:endParaRPr lang="en-AU" sz="2800" dirty="0">
              <a:latin typeface="Arial" panose="020B0604020202020204" pitchFamily="34" charset="0"/>
              <a:cs typeface="Arial" panose="020B0604020202020204" pitchFamily="34" charset="0"/>
            </a:endParaRPr>
          </a:p>
          <a:p>
            <a:pPr algn="just"/>
            <a:r>
              <a:rPr lang="en-US" sz="2800" dirty="0" smtClean="0">
                <a:latin typeface="Arial" panose="020B0604020202020204" pitchFamily="34" charset="0"/>
                <a:cs typeface="Arial" panose="020B0604020202020204" pitchFamily="34" charset="0"/>
              </a:rPr>
              <a:t>Chỉ </a:t>
            </a:r>
            <a:r>
              <a:rPr lang="en-US" sz="2800" dirty="0">
                <a:latin typeface="Arial" panose="020B0604020202020204" pitchFamily="34" charset="0"/>
                <a:cs typeface="Arial" panose="020B0604020202020204" pitchFamily="34" charset="0"/>
              </a:rPr>
              <a:t>dùng kháng sinh cho trẻ khi có chỉ định của y, bác sỹ. </a:t>
            </a:r>
            <a:endParaRPr lang="en-AU" sz="2800" dirty="0">
              <a:latin typeface="Arial" panose="020B0604020202020204" pitchFamily="34" charset="0"/>
              <a:cs typeface="Arial" panose="020B0604020202020204" pitchFamily="34" charset="0"/>
            </a:endParaRPr>
          </a:p>
          <a:p>
            <a:pPr algn="just"/>
            <a:r>
              <a:rPr lang="en-US" sz="2800" dirty="0" smtClean="0">
                <a:latin typeface="Arial" panose="020B0604020202020204" pitchFamily="34" charset="0"/>
                <a:cs typeface="Arial" panose="020B0604020202020204" pitchFamily="34" charset="0"/>
              </a:rPr>
              <a:t>Bổ </a:t>
            </a:r>
            <a:r>
              <a:rPr lang="en-US" sz="2800" dirty="0">
                <a:latin typeface="Arial" panose="020B0604020202020204" pitchFamily="34" charset="0"/>
                <a:cs typeface="Arial" panose="020B0604020202020204" pitchFamily="34" charset="0"/>
              </a:rPr>
              <a:t>sung vitamin A theo hướng dẫn của chương trình phòng chống thiếu vitamin A</a:t>
            </a:r>
            <a:endParaRPr lang="en-AU"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576188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Cách nuôi dưỡng trẻ bị nhiễm khuẩn hô hấp cấp tính</a:t>
            </a:r>
            <a:r>
              <a:rPr lang="en-AU" dirty="0"/>
              <a:t/>
            </a:r>
            <a:br>
              <a:rPr lang="en-AU" dirty="0"/>
            </a:br>
            <a:endParaRPr lang="en-AU" dirty="0"/>
          </a:p>
        </p:txBody>
      </p:sp>
      <p:sp>
        <p:nvSpPr>
          <p:cNvPr id="3" name="Content Placeholder 2"/>
          <p:cNvSpPr>
            <a:spLocks noGrp="1"/>
          </p:cNvSpPr>
          <p:nvPr>
            <p:ph idx="1"/>
          </p:nvPr>
        </p:nvSpPr>
        <p:spPr/>
        <p:txBody>
          <a:bodyPr>
            <a:normAutofit lnSpcReduction="10000"/>
          </a:bodyPr>
          <a:lstStyle/>
          <a:p>
            <a:pPr algn="just"/>
            <a:r>
              <a:rPr lang="en-US" sz="2000" dirty="0">
                <a:latin typeface="Arial" panose="020B0604020202020204" pitchFamily="34" charset="0"/>
                <a:cs typeface="Arial" panose="020B0604020202020204" pitchFamily="34" charset="0"/>
              </a:rPr>
              <a:t>Nên cho ăn các loại thức ăn mềm, dễ tiêu và chia làm nhiều bữa </a:t>
            </a:r>
            <a:r>
              <a:rPr lang="en-US" sz="2000" dirty="0" smtClean="0">
                <a:latin typeface="Arial" panose="020B0604020202020204" pitchFamily="34" charset="0"/>
                <a:cs typeface="Arial" panose="020B0604020202020204" pitchFamily="34" charset="0"/>
              </a:rPr>
              <a:t>nhỏ.</a:t>
            </a:r>
          </a:p>
          <a:p>
            <a:pPr algn="just">
              <a:lnSpc>
                <a:spcPct val="150000"/>
              </a:lnSpc>
            </a:pPr>
            <a:r>
              <a:rPr lang="en-US" sz="2000" dirty="0" smtClean="0">
                <a:latin typeface="Arial" panose="020B0604020202020204" pitchFamily="34" charset="0"/>
                <a:cs typeface="Arial" panose="020B0604020202020204" pitchFamily="34" charset="0"/>
              </a:rPr>
              <a:t>Đa </a:t>
            </a:r>
            <a:r>
              <a:rPr lang="en-US" sz="2000" dirty="0">
                <a:latin typeface="Arial" panose="020B0604020202020204" pitchFamily="34" charset="0"/>
                <a:cs typeface="Arial" panose="020B0604020202020204" pitchFamily="34" charset="0"/>
              </a:rPr>
              <a:t>dạng hoá bữa ăn với nhiều loại thực phẩm khác nhau, thay đổi cách chế biến và cho trẻ ăn những loại thức ăn trẻ thích để khuyến khích trẻ ăn được nhiều.</a:t>
            </a:r>
            <a:endParaRPr lang="en-AU" sz="2000" dirty="0">
              <a:latin typeface="Arial" panose="020B0604020202020204" pitchFamily="34" charset="0"/>
              <a:cs typeface="Arial" panose="020B0604020202020204" pitchFamily="34" charset="0"/>
            </a:endParaRPr>
          </a:p>
          <a:p>
            <a:pPr algn="just">
              <a:lnSpc>
                <a:spcPct val="150000"/>
              </a:lnSpc>
            </a:pPr>
            <a:r>
              <a:rPr lang="en-US" sz="2000" dirty="0" smtClean="0">
                <a:latin typeface="Arial" panose="020B0604020202020204" pitchFamily="34" charset="0"/>
                <a:cs typeface="Arial" panose="020B0604020202020204" pitchFamily="34" charset="0"/>
              </a:rPr>
              <a:t>Cho </a:t>
            </a:r>
            <a:r>
              <a:rPr lang="en-US" sz="2000" dirty="0">
                <a:latin typeface="Arial" panose="020B0604020202020204" pitchFamily="34" charset="0"/>
                <a:cs typeface="Arial" panose="020B0604020202020204" pitchFamily="34" charset="0"/>
              </a:rPr>
              <a:t>trẻ uống nhiều nước, nước ép quả tươi và ăn thêm </a:t>
            </a:r>
            <a:r>
              <a:rPr lang="en-US" sz="2000" dirty="0" smtClean="0">
                <a:latin typeface="Arial" panose="020B0604020202020204" pitchFamily="34" charset="0"/>
                <a:cs typeface="Arial" panose="020B0604020202020204" pitchFamily="34" charset="0"/>
              </a:rPr>
              <a:t>quả chín và </a:t>
            </a:r>
            <a:r>
              <a:rPr lang="en-US" sz="2000" dirty="0">
                <a:latin typeface="Arial" panose="020B0604020202020204" pitchFamily="34" charset="0"/>
                <a:cs typeface="Arial" panose="020B0604020202020204" pitchFamily="34" charset="0"/>
              </a:rPr>
              <a:t>cung cấp thêm các vitamin, đặc biệt là vitamin A và vitamin C cho trẻ.</a:t>
            </a:r>
            <a:endParaRPr lang="en-AU" sz="2000" dirty="0">
              <a:latin typeface="Arial" panose="020B0604020202020204" pitchFamily="34" charset="0"/>
              <a:cs typeface="Arial" panose="020B0604020202020204" pitchFamily="34" charset="0"/>
            </a:endParaRPr>
          </a:p>
          <a:p>
            <a:pPr algn="just">
              <a:lnSpc>
                <a:spcPct val="150000"/>
              </a:lnSpc>
            </a:pPr>
            <a:r>
              <a:rPr lang="en-US" sz="2000" dirty="0" smtClean="0">
                <a:latin typeface="Arial" panose="020B0604020202020204" pitchFamily="34" charset="0"/>
                <a:cs typeface="Arial" panose="020B0604020202020204" pitchFamily="34" charset="0"/>
              </a:rPr>
              <a:t>Sau </a:t>
            </a:r>
            <a:r>
              <a:rPr lang="en-US" sz="2000" dirty="0">
                <a:latin typeface="Arial" panose="020B0604020202020204" pitchFamily="34" charset="0"/>
                <a:cs typeface="Arial" panose="020B0604020202020204" pitchFamily="34" charset="0"/>
              </a:rPr>
              <a:t>khi trẻ khỏi bệnh cần cho trẻ ăn tăng thêm bữa với các loại thức ăn giàu dinh dưỡng giúp trẻ nhanh hồi phục.</a:t>
            </a:r>
            <a:endParaRPr lang="en-AU" sz="2000" dirty="0">
              <a:latin typeface="Arial" panose="020B0604020202020204" pitchFamily="34" charset="0"/>
              <a:cs typeface="Arial" panose="020B0604020202020204" pitchFamily="34" charset="0"/>
            </a:endParaRPr>
          </a:p>
          <a:p>
            <a:pPr algn="just"/>
            <a:endParaRPr lang="en-A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79248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Phòng chống viêm đường hô hấp</a:t>
            </a:r>
            <a:endParaRPr lang="en-AU" dirty="0"/>
          </a:p>
        </p:txBody>
      </p:sp>
      <p:sp>
        <p:nvSpPr>
          <p:cNvPr id="3" name="Content Placeholder 2"/>
          <p:cNvSpPr>
            <a:spLocks noGrp="1"/>
          </p:cNvSpPr>
          <p:nvPr>
            <p:ph idx="1"/>
          </p:nvPr>
        </p:nvSpPr>
        <p:spPr>
          <a:xfrm>
            <a:off x="677333" y="1448319"/>
            <a:ext cx="9544695" cy="3880773"/>
          </a:xfrm>
        </p:spPr>
        <p:txBody>
          <a:bodyPr>
            <a:noAutofit/>
          </a:bodyPr>
          <a:lstStyle/>
          <a:p>
            <a:pPr algn="just"/>
            <a:r>
              <a:rPr lang="en-US" sz="2000" dirty="0">
                <a:latin typeface="Arial" panose="020B0604020202020204" pitchFamily="34" charset="0"/>
                <a:cs typeface="Arial" panose="020B0604020202020204" pitchFamily="34" charset="0"/>
              </a:rPr>
              <a:t>Chế độ ăn hợp lý với đầy đủ bốn nhóm thực phẩm. </a:t>
            </a:r>
            <a:endParaRPr lang="en-AU" sz="2000" dirty="0">
              <a:latin typeface="Arial" panose="020B0604020202020204" pitchFamily="34" charset="0"/>
              <a:cs typeface="Arial" panose="020B0604020202020204" pitchFamily="34" charset="0"/>
            </a:endParaRPr>
          </a:p>
          <a:p>
            <a:pPr algn="just"/>
            <a:r>
              <a:rPr lang="en-US" sz="2000" dirty="0" smtClean="0">
                <a:latin typeface="Arial" panose="020B0604020202020204" pitchFamily="34" charset="0"/>
                <a:cs typeface="Arial" panose="020B0604020202020204" pitchFamily="34" charset="0"/>
              </a:rPr>
              <a:t>Giữ </a:t>
            </a:r>
            <a:r>
              <a:rPr lang="en-US" sz="2000" dirty="0">
                <a:latin typeface="Arial" panose="020B0604020202020204" pitchFamily="34" charset="0"/>
                <a:cs typeface="Arial" panose="020B0604020202020204" pitchFamily="34" charset="0"/>
              </a:rPr>
              <a:t>ấm cho trẻ, nhất là trong mùa lạnh hoặc khi thay đổi thời tiết.</a:t>
            </a:r>
            <a:endParaRPr lang="en-AU" sz="2000" dirty="0">
              <a:latin typeface="Arial" panose="020B0604020202020204" pitchFamily="34" charset="0"/>
              <a:cs typeface="Arial" panose="020B0604020202020204" pitchFamily="34" charset="0"/>
            </a:endParaRPr>
          </a:p>
          <a:p>
            <a:pPr algn="just"/>
            <a:r>
              <a:rPr lang="en-US" sz="2000" dirty="0" smtClean="0">
                <a:latin typeface="Arial" panose="020B0604020202020204" pitchFamily="34" charset="0"/>
                <a:cs typeface="Arial" panose="020B0604020202020204" pitchFamily="34" charset="0"/>
              </a:rPr>
              <a:t>Vệ </a:t>
            </a:r>
            <a:r>
              <a:rPr lang="en-US" sz="2000" dirty="0">
                <a:latin typeface="Arial" panose="020B0604020202020204" pitchFamily="34" charset="0"/>
                <a:cs typeface="Arial" panose="020B0604020202020204" pitchFamily="34" charset="0"/>
              </a:rPr>
              <a:t>sinh cá nhân và môi trường sạch sẽ, tránh khói thuốc lá và than bụi trong nhà.</a:t>
            </a:r>
            <a:endParaRPr lang="en-AU" sz="2000" dirty="0">
              <a:latin typeface="Arial" panose="020B0604020202020204" pitchFamily="34" charset="0"/>
              <a:cs typeface="Arial" panose="020B0604020202020204" pitchFamily="34" charset="0"/>
            </a:endParaRPr>
          </a:p>
          <a:p>
            <a:pPr algn="just"/>
            <a:r>
              <a:rPr lang="en-US" sz="2000" dirty="0" smtClean="0">
                <a:latin typeface="Arial" panose="020B0604020202020204" pitchFamily="34" charset="0"/>
                <a:cs typeface="Arial" panose="020B0604020202020204" pitchFamily="34" charset="0"/>
              </a:rPr>
              <a:t>Cho </a:t>
            </a:r>
            <a:r>
              <a:rPr lang="en-US" sz="2000" dirty="0">
                <a:latin typeface="Arial" panose="020B0604020202020204" pitchFamily="34" charset="0"/>
                <a:cs typeface="Arial" panose="020B0604020202020204" pitchFamily="34" charset="0"/>
              </a:rPr>
              <a:t>trẻ đi tiêm chủng đầy đủ, đúng lịch.</a:t>
            </a:r>
            <a:endParaRPr lang="en-AU" sz="2000" dirty="0">
              <a:latin typeface="Arial" panose="020B0604020202020204" pitchFamily="34" charset="0"/>
              <a:cs typeface="Arial" panose="020B0604020202020204" pitchFamily="34" charset="0"/>
            </a:endParaRPr>
          </a:p>
          <a:p>
            <a:pPr algn="just"/>
            <a:r>
              <a:rPr lang="en-US" sz="2000" dirty="0" smtClean="0">
                <a:latin typeface="Arial" panose="020B0604020202020204" pitchFamily="34" charset="0"/>
                <a:cs typeface="Arial" panose="020B0604020202020204" pitchFamily="34" charset="0"/>
              </a:rPr>
              <a:t>Cho </a:t>
            </a:r>
            <a:r>
              <a:rPr lang="en-US" sz="2000" dirty="0">
                <a:latin typeface="Arial" panose="020B0604020202020204" pitchFamily="34" charset="0"/>
                <a:cs typeface="Arial" panose="020B0604020202020204" pitchFamily="34" charset="0"/>
              </a:rPr>
              <a:t>trẻ uống nhiều nước hơn, ăn đủ chất dinh dưỡng, tăng cường rau xanh và hoa quả để tăng sức đề kháng.</a:t>
            </a:r>
            <a:endParaRPr lang="en-AU" sz="2000" dirty="0">
              <a:latin typeface="Arial" panose="020B0604020202020204" pitchFamily="34" charset="0"/>
              <a:cs typeface="Arial" panose="020B0604020202020204" pitchFamily="34" charset="0"/>
            </a:endParaRPr>
          </a:p>
          <a:p>
            <a:pPr algn="just"/>
            <a:r>
              <a:rPr lang="en-US" sz="2000" dirty="0" smtClean="0">
                <a:latin typeface="Arial" panose="020B0604020202020204" pitchFamily="34" charset="0"/>
                <a:cs typeface="Arial" panose="020B0604020202020204" pitchFamily="34" charset="0"/>
              </a:rPr>
              <a:t>Tránh </a:t>
            </a:r>
            <a:r>
              <a:rPr lang="en-US" sz="2000" dirty="0">
                <a:latin typeface="Arial" panose="020B0604020202020204" pitchFamily="34" charset="0"/>
                <a:cs typeface="Arial" panose="020B0604020202020204" pitchFamily="34" charset="0"/>
              </a:rPr>
              <a:t>nhiễm lạnh cho trẻ bằng cách không cho trẻ ăn uống đồ quá lạnh.</a:t>
            </a:r>
            <a:endParaRPr lang="en-AU" sz="2000" dirty="0">
              <a:latin typeface="Arial" panose="020B0604020202020204" pitchFamily="34" charset="0"/>
              <a:cs typeface="Arial" panose="020B0604020202020204" pitchFamily="34" charset="0"/>
            </a:endParaRPr>
          </a:p>
          <a:p>
            <a:pPr algn="just"/>
            <a:r>
              <a:rPr lang="en-US" sz="2000" dirty="0" smtClean="0">
                <a:latin typeface="Arial" panose="020B0604020202020204" pitchFamily="34" charset="0"/>
                <a:cs typeface="Arial" panose="020B0604020202020204" pitchFamily="34" charset="0"/>
              </a:rPr>
              <a:t>Hạn </a:t>
            </a:r>
            <a:r>
              <a:rPr lang="en-US" sz="2000" dirty="0">
                <a:latin typeface="Arial" panose="020B0604020202020204" pitchFamily="34" charset="0"/>
                <a:cs typeface="Arial" panose="020B0604020202020204" pitchFamily="34" charset="0"/>
              </a:rPr>
              <a:t>chế đưa trẻ đến nơi đông người trong mùa dịch bệnh. Mang khẩu trang khi tiếp xúc với người bệnh.</a:t>
            </a:r>
            <a:endParaRPr lang="en-AU" sz="2000" dirty="0">
              <a:latin typeface="Arial" panose="020B0604020202020204" pitchFamily="34" charset="0"/>
              <a:cs typeface="Arial" panose="020B0604020202020204" pitchFamily="34" charset="0"/>
            </a:endParaRPr>
          </a:p>
          <a:p>
            <a:pPr algn="just"/>
            <a:r>
              <a:rPr lang="en-US" sz="2000" dirty="0" smtClean="0">
                <a:latin typeface="Arial" panose="020B0604020202020204" pitchFamily="34" charset="0"/>
                <a:cs typeface="Arial" panose="020B0604020202020204" pitchFamily="34" charset="0"/>
              </a:rPr>
              <a:t>Phát </a:t>
            </a:r>
            <a:r>
              <a:rPr lang="en-US" sz="2000" dirty="0">
                <a:latin typeface="Arial" panose="020B0604020202020204" pitchFamily="34" charset="0"/>
                <a:cs typeface="Arial" panose="020B0604020202020204" pitchFamily="34" charset="0"/>
              </a:rPr>
              <a:t>hiện sớm các biểu hiện của nhiễm khuẩn hô hấp trên ở trẻ để được tư vấn bác sĩ kịp thời.</a:t>
            </a:r>
            <a:endParaRPr lang="en-AU" sz="2000" dirty="0">
              <a:latin typeface="Arial" panose="020B0604020202020204" pitchFamily="34" charset="0"/>
              <a:cs typeface="Arial" panose="020B0604020202020204" pitchFamily="34" charset="0"/>
            </a:endParaRPr>
          </a:p>
          <a:p>
            <a:pPr algn="just"/>
            <a:r>
              <a:rPr lang="en-US" sz="2000" dirty="0" smtClean="0">
                <a:latin typeface="Arial" panose="020B0604020202020204" pitchFamily="34" charset="0"/>
                <a:cs typeface="Arial" panose="020B0604020202020204" pitchFamily="34" charset="0"/>
              </a:rPr>
              <a:t>Khi </a:t>
            </a:r>
            <a:r>
              <a:rPr lang="en-US" sz="2000" dirty="0">
                <a:latin typeface="Arial" panose="020B0604020202020204" pitchFamily="34" charset="0"/>
                <a:cs typeface="Arial" panose="020B0604020202020204" pitchFamily="34" charset="0"/>
              </a:rPr>
              <a:t>gia đình có người bị nhiễm khuẩn hô hấp cần cách ly để không lây sang trẻ.</a:t>
            </a:r>
            <a:endParaRPr lang="en-AU" sz="2000" dirty="0">
              <a:latin typeface="Arial" panose="020B0604020202020204" pitchFamily="34" charset="0"/>
              <a:cs typeface="Arial" panose="020B0604020202020204" pitchFamily="34" charset="0"/>
            </a:endParaRPr>
          </a:p>
          <a:p>
            <a:pPr algn="just"/>
            <a:endParaRPr lang="en-A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457835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AU" sz="4400" dirty="0" smtClean="0">
                <a:latin typeface="Arial" panose="020B0604020202020204" pitchFamily="34" charset="0"/>
                <a:cs typeface="Arial" panose="020B0604020202020204" pitchFamily="34" charset="0"/>
              </a:rPr>
              <a:t>XIN CHÂN THÀNH CẢM ƠN </a:t>
            </a:r>
          </a:p>
          <a:p>
            <a:pPr marL="0" indent="0" algn="ctr">
              <a:buNone/>
            </a:pPr>
            <a:r>
              <a:rPr lang="en-AU" sz="4400" dirty="0" smtClean="0">
                <a:latin typeface="Arial" panose="020B0604020202020204" pitchFamily="34" charset="0"/>
                <a:cs typeface="Arial" panose="020B0604020202020204" pitchFamily="34" charset="0"/>
              </a:rPr>
              <a:t>SỰ CHÚ Ý LẮNG NGHE</a:t>
            </a:r>
            <a:endParaRPr lang="en-AU"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3584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II </a:t>
            </a:r>
            <a:r>
              <a:rPr lang="en-US" b="1" dirty="0"/>
              <a:t>NỘI DUNG CƠ BẢN:</a:t>
            </a:r>
            <a:endParaRPr lang="en-US" dirty="0"/>
          </a:p>
        </p:txBody>
      </p:sp>
      <p:sp>
        <p:nvSpPr>
          <p:cNvPr id="3" name="Content Placeholder 2"/>
          <p:cNvSpPr>
            <a:spLocks noGrp="1"/>
          </p:cNvSpPr>
          <p:nvPr>
            <p:ph idx="1"/>
          </p:nvPr>
        </p:nvSpPr>
        <p:spPr>
          <a:xfrm>
            <a:off x="677334" y="1453415"/>
            <a:ext cx="8596668" cy="4587947"/>
          </a:xfrm>
        </p:spPr>
        <p:txBody>
          <a:bodyPr/>
          <a:lstStyle/>
          <a:p>
            <a:pPr algn="just"/>
            <a:r>
              <a:rPr lang="en-US" sz="2800" b="1" dirty="0"/>
              <a:t>4.1 </a:t>
            </a:r>
            <a:r>
              <a:rPr lang="en-US" sz="2800" b="1" dirty="0" err="1"/>
              <a:t>Cơ</a:t>
            </a:r>
            <a:r>
              <a:rPr lang="en-US" sz="2800" b="1" dirty="0"/>
              <a:t> </a:t>
            </a:r>
            <a:r>
              <a:rPr lang="en-US" sz="2800" b="1" dirty="0" err="1"/>
              <a:t>sở</a:t>
            </a:r>
            <a:r>
              <a:rPr lang="en-US" sz="2800" b="1" dirty="0"/>
              <a:t> </a:t>
            </a:r>
            <a:r>
              <a:rPr lang="en-US" sz="2800" b="1" dirty="0" err="1"/>
              <a:t>khoa</a:t>
            </a:r>
            <a:r>
              <a:rPr lang="en-US" sz="2800" b="1" dirty="0"/>
              <a:t> </a:t>
            </a:r>
            <a:r>
              <a:rPr lang="en-US" sz="2800" b="1" dirty="0" err="1"/>
              <a:t>học</a:t>
            </a:r>
            <a:r>
              <a:rPr lang="en-US" sz="2800" b="1" dirty="0"/>
              <a:t> </a:t>
            </a:r>
            <a:r>
              <a:rPr lang="en-US" sz="2800" b="1" dirty="0" err="1"/>
              <a:t>của</a:t>
            </a:r>
            <a:r>
              <a:rPr lang="en-US" sz="2800" b="1" dirty="0"/>
              <a:t> </a:t>
            </a:r>
            <a:r>
              <a:rPr lang="en-US" sz="2800" b="1" dirty="0" err="1"/>
              <a:t>chăm</a:t>
            </a:r>
            <a:r>
              <a:rPr lang="en-US" sz="2800" b="1" dirty="0"/>
              <a:t> </a:t>
            </a:r>
            <a:r>
              <a:rPr lang="en-US" sz="2800" b="1" dirty="0" err="1"/>
              <a:t>sóc</a:t>
            </a:r>
            <a:r>
              <a:rPr lang="en-US" sz="2800" b="1" dirty="0"/>
              <a:t> </a:t>
            </a:r>
            <a:r>
              <a:rPr lang="en-US" sz="2800" b="1" dirty="0" err="1"/>
              <a:t>dinh</a:t>
            </a:r>
            <a:r>
              <a:rPr lang="en-US" sz="2800" b="1" dirty="0"/>
              <a:t> </a:t>
            </a:r>
            <a:r>
              <a:rPr lang="en-US" sz="2800" b="1" dirty="0" err="1"/>
              <a:t>dưỡng</a:t>
            </a:r>
            <a:r>
              <a:rPr lang="en-US" sz="2800" b="1" dirty="0"/>
              <a:t> </a:t>
            </a:r>
            <a:r>
              <a:rPr lang="en-US" sz="2800" b="1" dirty="0" err="1"/>
              <a:t>cho</a:t>
            </a:r>
            <a:r>
              <a:rPr lang="en-US" sz="2800" b="1" dirty="0"/>
              <a:t> </a:t>
            </a:r>
            <a:r>
              <a:rPr lang="en-US" sz="2800" b="1" dirty="0" err="1"/>
              <a:t>trẻ</a:t>
            </a:r>
            <a:r>
              <a:rPr lang="en-US" sz="2800" b="1" dirty="0"/>
              <a:t> </a:t>
            </a:r>
            <a:r>
              <a:rPr lang="en-US" sz="2800" b="1" dirty="0" err="1"/>
              <a:t>bị</a:t>
            </a:r>
            <a:r>
              <a:rPr lang="en-US" sz="2800" b="1" dirty="0"/>
              <a:t> </a:t>
            </a:r>
            <a:r>
              <a:rPr lang="en-US" sz="2800" b="1" dirty="0" err="1"/>
              <a:t>nhiễm</a:t>
            </a:r>
            <a:r>
              <a:rPr lang="en-US" sz="2800" b="1" dirty="0"/>
              <a:t> </a:t>
            </a:r>
            <a:r>
              <a:rPr lang="en-US" sz="2800" b="1" dirty="0" err="1"/>
              <a:t>khuẩn</a:t>
            </a:r>
            <a:r>
              <a:rPr lang="en-US" sz="2800" b="1" dirty="0"/>
              <a:t> (</a:t>
            </a:r>
            <a:r>
              <a:rPr lang="en-US" sz="2800" b="1" dirty="0" err="1"/>
              <a:t>viêm</a:t>
            </a:r>
            <a:r>
              <a:rPr lang="en-US" sz="2800" b="1" dirty="0"/>
              <a:t> </a:t>
            </a:r>
            <a:r>
              <a:rPr lang="en-US" sz="2800" b="1" dirty="0" err="1"/>
              <a:t>đường</a:t>
            </a:r>
            <a:r>
              <a:rPr lang="en-US" sz="2800" b="1" dirty="0"/>
              <a:t> </a:t>
            </a:r>
            <a:r>
              <a:rPr lang="en-US" sz="2800" b="1" dirty="0" err="1"/>
              <a:t>hô</a:t>
            </a:r>
            <a:r>
              <a:rPr lang="en-US" sz="2800" b="1" dirty="0"/>
              <a:t> </a:t>
            </a:r>
            <a:r>
              <a:rPr lang="en-US" sz="2800" b="1" dirty="0" err="1"/>
              <a:t>hấp</a:t>
            </a:r>
            <a:r>
              <a:rPr lang="en-US" sz="2800" b="1" dirty="0"/>
              <a:t> </a:t>
            </a:r>
            <a:r>
              <a:rPr lang="en-US" sz="2800" b="1" dirty="0" err="1"/>
              <a:t>và</a:t>
            </a:r>
            <a:r>
              <a:rPr lang="en-US" sz="2800" b="1" dirty="0"/>
              <a:t> </a:t>
            </a:r>
            <a:r>
              <a:rPr lang="en-US" sz="2800" b="1" dirty="0" err="1"/>
              <a:t>tiêu</a:t>
            </a:r>
            <a:r>
              <a:rPr lang="en-US" sz="2800" b="1" dirty="0"/>
              <a:t> </a:t>
            </a:r>
            <a:r>
              <a:rPr lang="en-US" sz="2800" b="1" dirty="0" err="1"/>
              <a:t>chảy</a:t>
            </a:r>
            <a:r>
              <a:rPr lang="en-US" sz="2800" b="1" dirty="0" smtClean="0"/>
              <a:t>)</a:t>
            </a:r>
          </a:p>
          <a:p>
            <a:pPr algn="just"/>
            <a:r>
              <a:rPr lang="en-US" sz="2800" b="1" dirty="0"/>
              <a:t> 4.2 </a:t>
            </a:r>
            <a:r>
              <a:rPr lang="en-US" sz="2800" b="1" dirty="0" err="1"/>
              <a:t>Thực</a:t>
            </a:r>
            <a:r>
              <a:rPr lang="en-US" sz="2800" b="1" dirty="0"/>
              <a:t> </a:t>
            </a:r>
            <a:r>
              <a:rPr lang="en-US" sz="2800" b="1" dirty="0" err="1"/>
              <a:t>trạng</a:t>
            </a:r>
            <a:r>
              <a:rPr lang="en-US" sz="2800" b="1" dirty="0"/>
              <a:t> </a:t>
            </a:r>
            <a:r>
              <a:rPr lang="en-US" sz="2800" b="1" dirty="0" err="1"/>
              <a:t>chăm</a:t>
            </a:r>
            <a:r>
              <a:rPr lang="en-US" sz="2800" b="1" dirty="0"/>
              <a:t> </a:t>
            </a:r>
            <a:r>
              <a:rPr lang="en-US" sz="2800" b="1" dirty="0" err="1"/>
              <a:t>sóc</a:t>
            </a:r>
            <a:r>
              <a:rPr lang="en-US" sz="2800" b="1" dirty="0"/>
              <a:t> </a:t>
            </a:r>
            <a:r>
              <a:rPr lang="en-US" sz="2800" b="1" dirty="0" err="1"/>
              <a:t>dinh</a:t>
            </a:r>
            <a:r>
              <a:rPr lang="en-US" sz="2800" b="1" dirty="0"/>
              <a:t> </a:t>
            </a:r>
            <a:r>
              <a:rPr lang="en-US" sz="2800" b="1" dirty="0" err="1"/>
              <a:t>dưỡng</a:t>
            </a:r>
            <a:r>
              <a:rPr lang="en-US" sz="2800" b="1" dirty="0"/>
              <a:t> </a:t>
            </a:r>
            <a:r>
              <a:rPr lang="en-US" sz="2800" b="1" dirty="0" err="1"/>
              <a:t>cho</a:t>
            </a:r>
            <a:r>
              <a:rPr lang="en-US" sz="2800" b="1" dirty="0"/>
              <a:t> </a:t>
            </a:r>
            <a:r>
              <a:rPr lang="en-US" sz="2800" b="1" dirty="0" err="1"/>
              <a:t>trẻ</a:t>
            </a:r>
            <a:r>
              <a:rPr lang="en-US" sz="2800" b="1" dirty="0"/>
              <a:t> </a:t>
            </a:r>
            <a:r>
              <a:rPr lang="en-US" sz="2800" b="1" dirty="0" err="1"/>
              <a:t>bị</a:t>
            </a:r>
            <a:r>
              <a:rPr lang="en-US" sz="2800" b="1" dirty="0"/>
              <a:t> </a:t>
            </a:r>
            <a:r>
              <a:rPr lang="en-US" sz="2800" b="1" dirty="0" err="1"/>
              <a:t>viêm</a:t>
            </a:r>
            <a:r>
              <a:rPr lang="en-US" sz="2800" b="1" dirty="0"/>
              <a:t> </a:t>
            </a:r>
            <a:r>
              <a:rPr lang="en-US" sz="2800" b="1" dirty="0" err="1"/>
              <a:t>đường</a:t>
            </a:r>
            <a:r>
              <a:rPr lang="en-US" sz="2800" b="1" dirty="0"/>
              <a:t> </a:t>
            </a:r>
            <a:r>
              <a:rPr lang="en-US" sz="2800" b="1" dirty="0" err="1"/>
              <a:t>hô</a:t>
            </a:r>
            <a:r>
              <a:rPr lang="en-US" sz="2800" b="1" dirty="0"/>
              <a:t> </a:t>
            </a:r>
            <a:r>
              <a:rPr lang="en-US" sz="2800" b="1" dirty="0" err="1"/>
              <a:t>hấp</a:t>
            </a:r>
            <a:r>
              <a:rPr lang="en-US" sz="2800" b="1" dirty="0"/>
              <a:t> </a:t>
            </a:r>
            <a:r>
              <a:rPr lang="en-US" sz="2800" b="1" dirty="0" err="1"/>
              <a:t>và</a:t>
            </a:r>
            <a:r>
              <a:rPr lang="en-US" sz="2800" b="1" dirty="0"/>
              <a:t> </a:t>
            </a:r>
            <a:r>
              <a:rPr lang="en-US" sz="2800" b="1" dirty="0" err="1"/>
              <a:t>tiêu</a:t>
            </a:r>
            <a:r>
              <a:rPr lang="en-US" sz="2800" b="1" dirty="0"/>
              <a:t> </a:t>
            </a:r>
            <a:r>
              <a:rPr lang="en-US" sz="2800" b="1" dirty="0" err="1" smtClean="0"/>
              <a:t>chảy</a:t>
            </a:r>
            <a:endParaRPr lang="en-US" sz="2800" b="1" dirty="0" smtClean="0"/>
          </a:p>
          <a:p>
            <a:pPr algn="just"/>
            <a:r>
              <a:rPr lang="en-US" sz="2800" b="1" dirty="0"/>
              <a:t>4.3 </a:t>
            </a:r>
            <a:r>
              <a:rPr lang="en-US" sz="2800" b="1" dirty="0" err="1"/>
              <a:t>Hướng</a:t>
            </a:r>
            <a:r>
              <a:rPr lang="en-US" sz="2800" b="1" dirty="0"/>
              <a:t> </a:t>
            </a:r>
            <a:r>
              <a:rPr lang="en-US" sz="2800" b="1" dirty="0" err="1"/>
              <a:t>dẫn</a:t>
            </a:r>
            <a:r>
              <a:rPr lang="en-US" sz="2800" b="1" dirty="0"/>
              <a:t> </a:t>
            </a:r>
            <a:r>
              <a:rPr lang="en-US" sz="2800" b="1" dirty="0" err="1"/>
              <a:t>chăm</a:t>
            </a:r>
            <a:r>
              <a:rPr lang="en-US" sz="2800" b="1" dirty="0"/>
              <a:t> </a:t>
            </a:r>
            <a:r>
              <a:rPr lang="en-US" sz="2800" b="1" dirty="0" err="1"/>
              <a:t>sóc</a:t>
            </a:r>
            <a:r>
              <a:rPr lang="en-US" sz="2800" b="1" dirty="0"/>
              <a:t> </a:t>
            </a:r>
            <a:r>
              <a:rPr lang="en-US" sz="2800" b="1" dirty="0" err="1"/>
              <a:t>dinh</a:t>
            </a:r>
            <a:r>
              <a:rPr lang="en-US" sz="2800" b="1" dirty="0"/>
              <a:t> </a:t>
            </a:r>
            <a:r>
              <a:rPr lang="en-US" sz="2800" b="1" dirty="0" err="1"/>
              <a:t>dưỡng</a:t>
            </a:r>
            <a:r>
              <a:rPr lang="en-US" sz="2800" b="1" dirty="0"/>
              <a:t> </a:t>
            </a:r>
            <a:r>
              <a:rPr lang="en-US" sz="2800" b="1" dirty="0" err="1"/>
              <a:t>cho</a:t>
            </a:r>
            <a:r>
              <a:rPr lang="en-US" sz="2800" b="1" dirty="0"/>
              <a:t> </a:t>
            </a:r>
            <a:r>
              <a:rPr lang="en-US" sz="2800" b="1" dirty="0" err="1"/>
              <a:t>trẻ</a:t>
            </a:r>
            <a:r>
              <a:rPr lang="en-US" sz="2800" b="1" dirty="0"/>
              <a:t> </a:t>
            </a:r>
            <a:r>
              <a:rPr lang="en-US" sz="2800" b="1" dirty="0" err="1"/>
              <a:t>bị</a:t>
            </a:r>
            <a:r>
              <a:rPr lang="en-US" sz="2800" b="1" dirty="0"/>
              <a:t> </a:t>
            </a:r>
            <a:r>
              <a:rPr lang="en-US" sz="2800" b="1" dirty="0" err="1"/>
              <a:t>viêm</a:t>
            </a:r>
            <a:r>
              <a:rPr lang="en-US" sz="2800" b="1" dirty="0"/>
              <a:t> </a:t>
            </a:r>
            <a:r>
              <a:rPr lang="en-US" sz="2800" b="1" dirty="0" err="1"/>
              <a:t>đường</a:t>
            </a:r>
            <a:r>
              <a:rPr lang="en-US" sz="2800" b="1" dirty="0"/>
              <a:t> </a:t>
            </a:r>
            <a:r>
              <a:rPr lang="en-US" sz="2800" b="1" dirty="0" err="1"/>
              <a:t>hô</a:t>
            </a:r>
            <a:r>
              <a:rPr lang="en-US" sz="2800" b="1" dirty="0"/>
              <a:t> </a:t>
            </a:r>
            <a:r>
              <a:rPr lang="en-US" sz="2800" b="1" dirty="0" err="1"/>
              <a:t>hấp</a:t>
            </a:r>
            <a:r>
              <a:rPr lang="en-US" sz="2800" b="1" dirty="0"/>
              <a:t> </a:t>
            </a:r>
            <a:r>
              <a:rPr lang="en-US" sz="2800" b="1" dirty="0" err="1"/>
              <a:t>và</a:t>
            </a:r>
            <a:r>
              <a:rPr lang="en-US" sz="2800" b="1" dirty="0"/>
              <a:t> </a:t>
            </a:r>
            <a:r>
              <a:rPr lang="en-US" sz="2800" b="1" dirty="0" err="1"/>
              <a:t>tiêu</a:t>
            </a:r>
            <a:r>
              <a:rPr lang="en-US" sz="2800" b="1" dirty="0"/>
              <a:t> </a:t>
            </a:r>
            <a:r>
              <a:rPr lang="en-US" sz="2800" b="1" dirty="0" err="1" smtClean="0"/>
              <a:t>chảy</a:t>
            </a:r>
            <a:endParaRPr lang="en-US" sz="2800" b="1" dirty="0" smtClean="0"/>
          </a:p>
          <a:p>
            <a:endParaRPr lang="en-US" dirty="0"/>
          </a:p>
        </p:txBody>
      </p:sp>
    </p:spTree>
    <p:extLst>
      <p:ext uri="{BB962C8B-B14F-4D97-AF65-F5344CB8AC3E}">
        <p14:creationId xmlns:p14="http://schemas.microsoft.com/office/powerpoint/2010/main" val="1400815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III. </a:t>
            </a:r>
            <a:r>
              <a:rPr lang="vi-VN" b="1" dirty="0" smtClean="0"/>
              <a:t>TỔ </a:t>
            </a:r>
            <a:r>
              <a:rPr lang="vi-VN" b="1" dirty="0"/>
              <a:t>CHỨC HOẠT ĐỘNG</a:t>
            </a:r>
            <a:endParaRPr lang="en-US" dirty="0"/>
          </a:p>
        </p:txBody>
      </p:sp>
      <p:sp>
        <p:nvSpPr>
          <p:cNvPr id="3" name="Content Placeholder 2"/>
          <p:cNvSpPr>
            <a:spLocks noGrp="1"/>
          </p:cNvSpPr>
          <p:nvPr>
            <p:ph idx="1"/>
          </p:nvPr>
        </p:nvSpPr>
        <p:spPr/>
        <p:txBody>
          <a:bodyPr/>
          <a:lstStyle/>
          <a:p>
            <a:r>
              <a:rPr lang="vi-VN" sz="3200" b="1" dirty="0"/>
              <a:t>1. </a:t>
            </a:r>
            <a:r>
              <a:rPr lang="en-US" sz="3200" b="1" dirty="0" err="1"/>
              <a:t>Chăm</a:t>
            </a:r>
            <a:r>
              <a:rPr lang="en-US" sz="3200" b="1" dirty="0"/>
              <a:t> </a:t>
            </a:r>
            <a:r>
              <a:rPr lang="en-US" sz="3200" b="1" dirty="0" err="1"/>
              <a:t>sóc</a:t>
            </a:r>
            <a:r>
              <a:rPr lang="en-US" sz="3200" b="1" dirty="0"/>
              <a:t> </a:t>
            </a:r>
            <a:r>
              <a:rPr lang="en-US" sz="3200" b="1" dirty="0" err="1"/>
              <a:t>và</a:t>
            </a:r>
            <a:r>
              <a:rPr lang="en-US" sz="3200" b="1" dirty="0"/>
              <a:t> </a:t>
            </a:r>
            <a:r>
              <a:rPr lang="en-US" sz="3200" b="1" dirty="0" err="1"/>
              <a:t>nuôi</a:t>
            </a:r>
            <a:r>
              <a:rPr lang="en-US" sz="3200" b="1" dirty="0"/>
              <a:t> </a:t>
            </a:r>
            <a:r>
              <a:rPr lang="en-US" sz="3200" b="1" dirty="0" err="1"/>
              <a:t>dưỡng</a:t>
            </a:r>
            <a:r>
              <a:rPr lang="en-US" sz="3200" b="1" dirty="0"/>
              <a:t> </a:t>
            </a:r>
            <a:r>
              <a:rPr lang="en-US" sz="3200" b="1" dirty="0" err="1"/>
              <a:t>khi</a:t>
            </a:r>
            <a:r>
              <a:rPr lang="en-US" sz="3200" b="1" dirty="0"/>
              <a:t> </a:t>
            </a:r>
            <a:r>
              <a:rPr lang="en-US" sz="3200" b="1" dirty="0" err="1"/>
              <a:t>trẻ</a:t>
            </a:r>
            <a:r>
              <a:rPr lang="en-US" sz="3200" b="1" dirty="0"/>
              <a:t> </a:t>
            </a:r>
            <a:r>
              <a:rPr lang="en-US" sz="3200" b="1" dirty="0" err="1"/>
              <a:t>bị</a:t>
            </a:r>
            <a:r>
              <a:rPr lang="en-US" sz="3200" b="1" dirty="0"/>
              <a:t> </a:t>
            </a:r>
            <a:r>
              <a:rPr lang="en-US" sz="3200" b="1" dirty="0" err="1"/>
              <a:t>tiêu</a:t>
            </a:r>
            <a:r>
              <a:rPr lang="en-US" sz="3200" b="1" dirty="0"/>
              <a:t> </a:t>
            </a:r>
            <a:r>
              <a:rPr lang="en-US" sz="3200" b="1" dirty="0" err="1" smtClean="0"/>
              <a:t>chảy</a:t>
            </a:r>
            <a:endParaRPr lang="en-US" sz="3200" b="1" dirty="0"/>
          </a:p>
          <a:p>
            <a:r>
              <a:rPr lang="nb-NO" sz="3200" b="1" dirty="0" smtClean="0"/>
              <a:t>2</a:t>
            </a:r>
            <a:r>
              <a:rPr lang="nb-NO" sz="3200" b="1" dirty="0"/>
              <a:t>. </a:t>
            </a:r>
            <a:r>
              <a:rPr lang="en-US" sz="3200" b="1" dirty="0" err="1"/>
              <a:t>Chăm</a:t>
            </a:r>
            <a:r>
              <a:rPr lang="en-US" sz="3200" b="1" dirty="0"/>
              <a:t> </a:t>
            </a:r>
            <a:r>
              <a:rPr lang="en-US" sz="3200" b="1" dirty="0" err="1"/>
              <a:t>sóc</a:t>
            </a:r>
            <a:r>
              <a:rPr lang="en-US" sz="3200" b="1" dirty="0"/>
              <a:t> </a:t>
            </a:r>
            <a:r>
              <a:rPr lang="en-US" sz="3200" b="1" dirty="0" err="1"/>
              <a:t>và</a:t>
            </a:r>
            <a:r>
              <a:rPr lang="en-US" sz="3200" b="1" dirty="0"/>
              <a:t> </a:t>
            </a:r>
            <a:r>
              <a:rPr lang="en-US" sz="3200" b="1" dirty="0" err="1"/>
              <a:t>nuôi</a:t>
            </a:r>
            <a:r>
              <a:rPr lang="en-US" sz="3200" b="1" dirty="0"/>
              <a:t> </a:t>
            </a:r>
            <a:r>
              <a:rPr lang="en-US" sz="3200" b="1" dirty="0" err="1"/>
              <a:t>dưỡng</a:t>
            </a:r>
            <a:r>
              <a:rPr lang="en-US" sz="3200" b="1" dirty="0"/>
              <a:t> </a:t>
            </a:r>
            <a:r>
              <a:rPr lang="en-US" sz="3200" b="1" dirty="0" err="1"/>
              <a:t>trẻ</a:t>
            </a:r>
            <a:r>
              <a:rPr lang="en-US" sz="3200" b="1" dirty="0"/>
              <a:t> </a:t>
            </a:r>
            <a:r>
              <a:rPr lang="en-US" sz="3200" b="1" dirty="0" err="1"/>
              <a:t>bị</a:t>
            </a:r>
            <a:r>
              <a:rPr lang="en-US" sz="3200" b="1" dirty="0"/>
              <a:t> </a:t>
            </a:r>
            <a:r>
              <a:rPr lang="en-US" sz="3200" b="1" dirty="0" err="1"/>
              <a:t>nhiễm</a:t>
            </a:r>
            <a:r>
              <a:rPr lang="en-US" sz="3200" b="1" dirty="0"/>
              <a:t> </a:t>
            </a:r>
            <a:r>
              <a:rPr lang="en-US" sz="3200" b="1" dirty="0" err="1"/>
              <a:t>khuẩn</a:t>
            </a:r>
            <a:r>
              <a:rPr lang="en-US" sz="3200" b="1" dirty="0"/>
              <a:t> </a:t>
            </a:r>
            <a:r>
              <a:rPr lang="en-US" sz="3200" b="1" dirty="0" err="1"/>
              <a:t>hô</a:t>
            </a:r>
            <a:r>
              <a:rPr lang="en-US" sz="3200" b="1" dirty="0"/>
              <a:t> </a:t>
            </a:r>
            <a:r>
              <a:rPr lang="en-US" sz="3200" b="1" dirty="0" err="1"/>
              <a:t>hấp</a:t>
            </a:r>
            <a:r>
              <a:rPr lang="en-US" sz="3200" b="1" dirty="0"/>
              <a:t> </a:t>
            </a:r>
            <a:endParaRPr lang="en-US" dirty="0"/>
          </a:p>
          <a:p>
            <a:pPr marL="0" indent="0">
              <a:buNone/>
            </a:pPr>
            <a:endParaRPr lang="en-US" dirty="0"/>
          </a:p>
        </p:txBody>
      </p:sp>
    </p:spTree>
    <p:extLst>
      <p:ext uri="{BB962C8B-B14F-4D97-AF65-F5344CB8AC3E}">
        <p14:creationId xmlns:p14="http://schemas.microsoft.com/office/powerpoint/2010/main" val="3389674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760" y="378594"/>
            <a:ext cx="9361816" cy="795688"/>
          </a:xfrm>
        </p:spPr>
        <p:txBody>
          <a:bodyPr>
            <a:normAutofit/>
          </a:bodyPr>
          <a:lstStyle/>
          <a:p>
            <a:r>
              <a:rPr lang="vi-VN" sz="3200" b="1" dirty="0">
                <a:latin typeface="+mn-lt"/>
              </a:rPr>
              <a:t>1. </a:t>
            </a:r>
            <a:r>
              <a:rPr lang="en-US" sz="3200" b="1" dirty="0" err="1">
                <a:latin typeface="+mn-lt"/>
              </a:rPr>
              <a:t>Chăm</a:t>
            </a:r>
            <a:r>
              <a:rPr lang="en-US" sz="3200" b="1" dirty="0">
                <a:latin typeface="+mn-lt"/>
              </a:rPr>
              <a:t> </a:t>
            </a:r>
            <a:r>
              <a:rPr lang="en-US" sz="3200" b="1" dirty="0" err="1">
                <a:latin typeface="+mn-lt"/>
              </a:rPr>
              <a:t>sóc</a:t>
            </a:r>
            <a:r>
              <a:rPr lang="en-US" sz="3200" b="1" dirty="0">
                <a:latin typeface="+mn-lt"/>
              </a:rPr>
              <a:t> </a:t>
            </a:r>
            <a:r>
              <a:rPr lang="en-US" sz="3200" b="1" dirty="0" err="1">
                <a:latin typeface="+mn-lt"/>
              </a:rPr>
              <a:t>và</a:t>
            </a:r>
            <a:r>
              <a:rPr lang="en-US" sz="3200" b="1" dirty="0">
                <a:latin typeface="+mn-lt"/>
              </a:rPr>
              <a:t> </a:t>
            </a:r>
            <a:r>
              <a:rPr lang="en-US" sz="3200" b="1" dirty="0" err="1">
                <a:latin typeface="+mn-lt"/>
              </a:rPr>
              <a:t>nuôi</a:t>
            </a:r>
            <a:r>
              <a:rPr lang="en-US" sz="3200" b="1" dirty="0">
                <a:latin typeface="+mn-lt"/>
              </a:rPr>
              <a:t> </a:t>
            </a:r>
            <a:r>
              <a:rPr lang="en-US" sz="3200" b="1" dirty="0" err="1">
                <a:latin typeface="+mn-lt"/>
              </a:rPr>
              <a:t>dưỡng</a:t>
            </a:r>
            <a:r>
              <a:rPr lang="en-US" sz="3200" b="1" dirty="0">
                <a:latin typeface="+mn-lt"/>
              </a:rPr>
              <a:t> </a:t>
            </a:r>
            <a:r>
              <a:rPr lang="en-US" sz="3200" b="1" dirty="0" err="1">
                <a:latin typeface="+mn-lt"/>
              </a:rPr>
              <a:t>khi</a:t>
            </a:r>
            <a:r>
              <a:rPr lang="en-US" sz="3200" b="1" dirty="0">
                <a:latin typeface="+mn-lt"/>
              </a:rPr>
              <a:t> </a:t>
            </a:r>
            <a:r>
              <a:rPr lang="en-US" sz="3200" b="1" dirty="0" err="1">
                <a:latin typeface="+mn-lt"/>
              </a:rPr>
              <a:t>trẻ</a:t>
            </a:r>
            <a:r>
              <a:rPr lang="en-US" sz="3200" b="1" dirty="0">
                <a:latin typeface="+mn-lt"/>
              </a:rPr>
              <a:t> </a:t>
            </a:r>
            <a:r>
              <a:rPr lang="en-US" sz="3200" b="1" dirty="0" err="1">
                <a:latin typeface="+mn-lt"/>
              </a:rPr>
              <a:t>bị</a:t>
            </a:r>
            <a:r>
              <a:rPr lang="en-US" sz="3200" b="1" dirty="0">
                <a:latin typeface="+mn-lt"/>
              </a:rPr>
              <a:t> </a:t>
            </a:r>
            <a:r>
              <a:rPr lang="en-US" sz="3200" b="1" dirty="0" err="1">
                <a:latin typeface="+mn-lt"/>
              </a:rPr>
              <a:t>tiêu</a:t>
            </a:r>
            <a:r>
              <a:rPr lang="en-US" sz="3200" b="1" dirty="0">
                <a:latin typeface="+mn-lt"/>
              </a:rPr>
              <a:t> </a:t>
            </a:r>
            <a:r>
              <a:rPr lang="en-US" sz="3200" b="1" dirty="0" err="1">
                <a:latin typeface="+mn-lt"/>
              </a:rPr>
              <a:t>chảy</a:t>
            </a:r>
            <a:endParaRPr lang="en-US" sz="3200" dirty="0">
              <a:latin typeface="+mn-lt"/>
            </a:endParaRPr>
          </a:p>
        </p:txBody>
      </p:sp>
      <p:sp>
        <p:nvSpPr>
          <p:cNvPr id="3" name="Content Placeholder 2"/>
          <p:cNvSpPr>
            <a:spLocks noGrp="1"/>
          </p:cNvSpPr>
          <p:nvPr>
            <p:ph idx="1"/>
          </p:nvPr>
        </p:nvSpPr>
        <p:spPr>
          <a:xfrm>
            <a:off x="677334" y="1020278"/>
            <a:ext cx="8596668" cy="5486399"/>
          </a:xfrm>
        </p:spPr>
        <p:txBody>
          <a:bodyPr>
            <a:normAutofit fontScale="92500"/>
          </a:bodyPr>
          <a:lstStyle/>
          <a:p>
            <a:pPr marL="0" indent="0">
              <a:buNone/>
            </a:pPr>
            <a:r>
              <a:rPr lang="en-US" sz="2400" b="1" i="1" dirty="0">
                <a:latin typeface="Arial" panose="020B0604020202020204" pitchFamily="34" charset="0"/>
                <a:cs typeface="Arial" panose="020B0604020202020204" pitchFamily="34" charset="0"/>
              </a:rPr>
              <a:t>1.1 </a:t>
            </a:r>
            <a:r>
              <a:rPr lang="en-US" sz="2400" b="1" i="1" dirty="0" err="1">
                <a:latin typeface="Arial" panose="020B0604020202020204" pitchFamily="34" charset="0"/>
                <a:cs typeface="Arial" panose="020B0604020202020204" pitchFamily="34" charset="0"/>
              </a:rPr>
              <a:t>Tiêu</a:t>
            </a:r>
            <a:r>
              <a:rPr lang="en-US" sz="2400" b="1" i="1" dirty="0">
                <a:latin typeface="Arial" panose="020B0604020202020204" pitchFamily="34" charset="0"/>
                <a:cs typeface="Arial" panose="020B0604020202020204" pitchFamily="34" charset="0"/>
              </a:rPr>
              <a:t> </a:t>
            </a:r>
            <a:r>
              <a:rPr lang="en-US" sz="2400" b="1" i="1" dirty="0" err="1">
                <a:latin typeface="Arial" panose="020B0604020202020204" pitchFamily="34" charset="0"/>
                <a:cs typeface="Arial" panose="020B0604020202020204" pitchFamily="34" charset="0"/>
              </a:rPr>
              <a:t>chảy</a:t>
            </a:r>
            <a:r>
              <a:rPr lang="en-US" sz="2400" b="1" i="1" dirty="0">
                <a:latin typeface="Arial" panose="020B0604020202020204" pitchFamily="34" charset="0"/>
                <a:cs typeface="Arial" panose="020B0604020202020204" pitchFamily="34" charset="0"/>
              </a:rPr>
              <a:t> </a:t>
            </a:r>
            <a:r>
              <a:rPr lang="en-US" sz="2400" b="1" i="1" dirty="0" err="1">
                <a:latin typeface="Arial" panose="020B0604020202020204" pitchFamily="34" charset="0"/>
                <a:cs typeface="Arial" panose="020B0604020202020204" pitchFamily="34" charset="0"/>
              </a:rPr>
              <a:t>là</a:t>
            </a:r>
            <a:r>
              <a:rPr lang="en-US" sz="2400" b="1" i="1" dirty="0">
                <a:latin typeface="Arial" panose="020B0604020202020204" pitchFamily="34" charset="0"/>
                <a:cs typeface="Arial" panose="020B0604020202020204" pitchFamily="34" charset="0"/>
              </a:rPr>
              <a:t> </a:t>
            </a:r>
            <a:r>
              <a:rPr lang="en-US" sz="2400" b="1" i="1" dirty="0" err="1">
                <a:latin typeface="Arial" panose="020B0604020202020204" pitchFamily="34" charset="0"/>
                <a:cs typeface="Arial" panose="020B0604020202020204" pitchFamily="34" charset="0"/>
              </a:rPr>
              <a:t>gì</a:t>
            </a:r>
            <a:r>
              <a:rPr lang="en-US" sz="2400" b="1" i="1" dirty="0" smtClean="0">
                <a:latin typeface="Arial" panose="020B0604020202020204" pitchFamily="34" charset="0"/>
                <a:cs typeface="Arial" panose="020B0604020202020204" pitchFamily="34" charset="0"/>
              </a:rPr>
              <a:t>?</a:t>
            </a:r>
          </a:p>
          <a:p>
            <a:pPr marL="0" indent="0">
              <a:buNone/>
            </a:pPr>
            <a:r>
              <a:rPr lang="en-US" sz="2400" dirty="0" err="1">
                <a:latin typeface="Arial" panose="020B0604020202020204" pitchFamily="34" charset="0"/>
                <a:cs typeface="Arial" panose="020B0604020202020204" pitchFamily="34" charset="0"/>
              </a:rPr>
              <a:t>Tiêu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chảy</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là</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tình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trạng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trẻ</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ngoài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phân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lỏng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hoặc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nhiều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nước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trên</a:t>
            </a:r>
            <a:r>
              <a:rPr lang="en-US" sz="2400" dirty="0">
                <a:latin typeface="Arial" panose="020B0604020202020204" pitchFamily="34" charset="0"/>
                <a:cs typeface="Arial" panose="020B0604020202020204" pitchFamily="34" charset="0"/>
              </a:rPr>
              <a:t> 3 </a:t>
            </a:r>
            <a:r>
              <a:rPr lang="en-US" sz="2400" dirty="0" err="1">
                <a:latin typeface="Arial" panose="020B0604020202020204" pitchFamily="34" charset="0"/>
                <a:cs typeface="Arial" panose="020B0604020202020204" pitchFamily="34" charset="0"/>
              </a:rPr>
              <a:t>lần</a:t>
            </a:r>
            <a:r>
              <a:rPr lang="en-US" sz="2400" dirty="0">
                <a:latin typeface="Arial" panose="020B0604020202020204" pitchFamily="34" charset="0"/>
                <a:cs typeface="Arial" panose="020B0604020202020204" pitchFamily="34" charset="0"/>
              </a:rPr>
              <a:t> / </a:t>
            </a:r>
            <a:r>
              <a:rPr lang="en-US" sz="2400" dirty="0" err="1">
                <a:latin typeface="Arial" panose="020B0604020202020204" pitchFamily="34" charset="0"/>
                <a:cs typeface="Arial" panose="020B0604020202020204" pitchFamily="34" charset="0"/>
              </a:rPr>
              <a:t>ngày</a:t>
            </a:r>
            <a:r>
              <a:rPr lang="en-US" sz="2400" dirty="0">
                <a:latin typeface="Arial" panose="020B0604020202020204" pitchFamily="34" charset="0"/>
                <a:cs typeface="Arial" panose="020B0604020202020204" pitchFamily="34" charset="0"/>
              </a:rPr>
              <a:t>. Khi bị tiêu chảy thì cơ thể trẻ sẽ giảm hấp thu các chất dinh dưỡng và thường ăn kém hơn làm tăng nguy cơ bị suy dinh </a:t>
            </a:r>
            <a:r>
              <a:rPr lang="en-US" sz="2400" dirty="0" smtClean="0">
                <a:latin typeface="Arial" panose="020B0604020202020204" pitchFamily="34" charset="0"/>
                <a:cs typeface="Arial" panose="020B0604020202020204" pitchFamily="34" charset="0"/>
              </a:rPr>
              <a:t>dưỡng.</a:t>
            </a:r>
            <a:endParaRPr lang="en-US" sz="2400" b="1" i="1" dirty="0">
              <a:latin typeface="Arial" panose="020B0604020202020204" pitchFamily="34" charset="0"/>
              <a:cs typeface="Arial" panose="020B0604020202020204" pitchFamily="34" charset="0"/>
            </a:endParaRPr>
          </a:p>
          <a:p>
            <a:pPr marL="0" indent="0">
              <a:buNone/>
            </a:pPr>
            <a:r>
              <a:rPr lang="en-US" sz="2400" b="1" i="1" dirty="0" smtClean="0">
                <a:latin typeface="Arial" panose="020B0604020202020204" pitchFamily="34" charset="0"/>
                <a:cs typeface="Arial" panose="020B0604020202020204" pitchFamily="34" charset="0"/>
              </a:rPr>
              <a:t>1.2 </a:t>
            </a:r>
            <a:r>
              <a:rPr lang="en-US" sz="2400" b="1" i="1" dirty="0">
                <a:latin typeface="Arial" panose="020B0604020202020204" pitchFamily="34" charset="0"/>
                <a:cs typeface="Arial" panose="020B0604020202020204" pitchFamily="34" charset="0"/>
              </a:rPr>
              <a:t>Phân loại mức độ tiêu </a:t>
            </a:r>
            <a:r>
              <a:rPr lang="en-US" sz="2400" b="1" i="1" dirty="0" smtClean="0">
                <a:latin typeface="Arial" panose="020B0604020202020204" pitchFamily="34" charset="0"/>
                <a:cs typeface="Arial" panose="020B0604020202020204" pitchFamily="34" charset="0"/>
              </a:rPr>
              <a:t>chảy</a:t>
            </a:r>
          </a:p>
          <a:p>
            <a:pPr>
              <a:buFont typeface="Wingdings" panose="05000000000000000000" pitchFamily="2" charset="2"/>
              <a:buChar char="q"/>
            </a:pPr>
            <a:r>
              <a:rPr lang="en-US" sz="2400" dirty="0" smtClean="0">
                <a:latin typeface="Arial" panose="020B0604020202020204" pitchFamily="34" charset="0"/>
                <a:cs typeface="Arial" panose="020B0604020202020204" pitchFamily="34" charset="0"/>
              </a:rPr>
              <a:t>Tiêu </a:t>
            </a:r>
            <a:r>
              <a:rPr lang="en-US" sz="2400" dirty="0">
                <a:latin typeface="Arial" panose="020B0604020202020204" pitchFamily="34" charset="0"/>
                <a:cs typeface="Arial" panose="020B0604020202020204" pitchFamily="34" charset="0"/>
              </a:rPr>
              <a:t>chảy cấp thường xảy ra đột ngột, kéo dài không quá 14 ngày (thường dưới </a:t>
            </a:r>
            <a:r>
              <a:rPr lang="en-US" sz="2400" dirty="0" smtClean="0">
                <a:latin typeface="Arial" panose="020B0604020202020204" pitchFamily="34" charset="0"/>
                <a:cs typeface="Arial" panose="020B0604020202020204" pitchFamily="34" charset="0"/>
              </a:rPr>
              <a:t>7 ngày</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Khi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trẻ</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bị</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tiêu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chảy</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cấp</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cơ</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thể</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sẽ</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mất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một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lượng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nước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và</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muối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lớn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có</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thể</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dẫn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tới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tử</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vong</a:t>
            </a:r>
            <a:r>
              <a:rPr lang="en-US" sz="2400" dirty="0">
                <a:latin typeface="Arial" panose="020B0604020202020204" pitchFamily="34" charset="0"/>
                <a:cs typeface="Arial" panose="020B0604020202020204" pitchFamily="34" charset="0"/>
              </a:rPr>
              <a:t>.</a:t>
            </a:r>
          </a:p>
          <a:p>
            <a:pPr>
              <a:buFont typeface="Wingdings" panose="05000000000000000000" pitchFamily="2" charset="2"/>
              <a:buChar char="q"/>
            </a:pPr>
            <a:r>
              <a:rPr lang="en-US" sz="2400" dirty="0" smtClean="0">
                <a:latin typeface="Arial" panose="020B0604020202020204" pitchFamily="34" charset="0"/>
                <a:cs typeface="Arial" panose="020B0604020202020204" pitchFamily="34" charset="0"/>
              </a:rPr>
              <a:t>Tiêu </a:t>
            </a:r>
            <a:r>
              <a:rPr lang="en-US" sz="2400" dirty="0">
                <a:latin typeface="Arial" panose="020B0604020202020204" pitchFamily="34" charset="0"/>
                <a:cs typeface="Arial" panose="020B0604020202020204" pitchFamily="34" charset="0"/>
              </a:rPr>
              <a:t>chảy kéo dài là khi bị tiêu chảy trên 2 tuần hoặc nhiều hơn.</a:t>
            </a:r>
          </a:p>
          <a:p>
            <a:pPr>
              <a:buFont typeface="Wingdings" panose="05000000000000000000" pitchFamily="2" charset="2"/>
              <a:buChar char="q"/>
            </a:pPr>
            <a:r>
              <a:rPr lang="en-US" sz="2400" dirty="0" smtClean="0">
                <a:latin typeface="Arial" panose="020B0604020202020204" pitchFamily="34" charset="0"/>
                <a:cs typeface="Arial" panose="020B0604020202020204" pitchFamily="34" charset="0"/>
              </a:rPr>
              <a:t>Lỵ</a:t>
            </a:r>
            <a:r>
              <a:rPr lang="en-US" sz="2400" dirty="0">
                <a:latin typeface="Arial" panose="020B0604020202020204" pitchFamily="34" charset="0"/>
                <a:cs typeface="Arial" panose="020B0604020202020204" pitchFamily="34" charset="0"/>
              </a:rPr>
              <a:t>:  Khi tiêu chảy có máu trong phân (bao gồm cả tiêu chảy cấp hoặc tiêu chảy kéo dài).</a:t>
            </a:r>
          </a:p>
          <a:p>
            <a:pPr>
              <a:buFont typeface="Wingdings" panose="05000000000000000000" pitchFamily="2" charset="2"/>
              <a:buChar char="q"/>
            </a:pPr>
            <a:r>
              <a:rPr lang="x-none" sz="2400" dirty="0" smtClean="0">
                <a:latin typeface="Arial" panose="020B0604020202020204" pitchFamily="34" charset="0"/>
                <a:cs typeface="Arial" panose="020B0604020202020204" pitchFamily="34" charset="0"/>
              </a:rPr>
              <a:t>Lỵ </a:t>
            </a:r>
            <a:r>
              <a:rPr lang="x-none" sz="2400" dirty="0">
                <a:latin typeface="Arial" panose="020B0604020202020204" pitchFamily="34" charset="0"/>
                <a:cs typeface="Arial" panose="020B0604020202020204" pitchFamily="34" charset="0"/>
              </a:rPr>
              <a:t>là tiêu chảy cấp hay tiêu chày kéo dài?</a:t>
            </a:r>
            <a:endParaRPr lang="en-US" sz="2400"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1370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2462" y="234215"/>
            <a:ext cx="8596668" cy="1320800"/>
          </a:xfrm>
        </p:spPr>
        <p:txBody>
          <a:bodyPr>
            <a:normAutofit fontScale="90000"/>
          </a:bodyPr>
          <a:lstStyle/>
          <a:p>
            <a:pPr lvl="0"/>
            <a:r>
              <a:rPr lang="en-US" altLang="en-US" b="1" i="1" dirty="0" err="1">
                <a:solidFill>
                  <a:schemeClr val="tx1"/>
                </a:solidFill>
                <a:latin typeface="Arial" panose="020B0604020202020204" pitchFamily="34" charset="0"/>
                <a:ea typeface="Times New Roman" panose="02020603050405020304" pitchFamily="18" charset="0"/>
              </a:rPr>
              <a:t>Bảng</a:t>
            </a:r>
            <a:r>
              <a:rPr lang="en-US" altLang="en-US" b="1" i="1" dirty="0">
                <a:solidFill>
                  <a:schemeClr val="tx1"/>
                </a:solidFill>
                <a:latin typeface="Arial" panose="020B0604020202020204" pitchFamily="34" charset="0"/>
                <a:ea typeface="Times New Roman" panose="02020603050405020304" pitchFamily="18" charset="0"/>
              </a:rPr>
              <a:t> 1. </a:t>
            </a:r>
            <a:r>
              <a:rPr lang="en-US" altLang="en-US" b="1" i="1" dirty="0" err="1">
                <a:solidFill>
                  <a:schemeClr val="tx1"/>
                </a:solidFill>
                <a:latin typeface="Arial" panose="020B0604020202020204" pitchFamily="34" charset="0"/>
                <a:ea typeface="Times New Roman" panose="02020603050405020304" pitchFamily="18" charset="0"/>
              </a:rPr>
              <a:t>Phân</a:t>
            </a:r>
            <a:r>
              <a:rPr lang="en-US" altLang="en-US" b="1" i="1" dirty="0">
                <a:solidFill>
                  <a:schemeClr val="tx1"/>
                </a:solidFill>
                <a:latin typeface="Arial" panose="020B0604020202020204" pitchFamily="34" charset="0"/>
                <a:ea typeface="Times New Roman" panose="02020603050405020304" pitchFamily="18" charset="0"/>
              </a:rPr>
              <a:t> </a:t>
            </a:r>
            <a:r>
              <a:rPr lang="en-US" altLang="en-US" b="1" i="1" dirty="0" err="1">
                <a:solidFill>
                  <a:schemeClr val="tx1"/>
                </a:solidFill>
                <a:latin typeface="Arial" panose="020B0604020202020204" pitchFamily="34" charset="0"/>
                <a:ea typeface="Times New Roman" panose="02020603050405020304" pitchFamily="18" charset="0"/>
              </a:rPr>
              <a:t>biệt</a:t>
            </a:r>
            <a:r>
              <a:rPr lang="en-US" altLang="en-US" b="1" i="1" dirty="0">
                <a:solidFill>
                  <a:schemeClr val="tx1"/>
                </a:solidFill>
                <a:latin typeface="Arial" panose="020B0604020202020204" pitchFamily="34" charset="0"/>
                <a:ea typeface="Times New Roman" panose="02020603050405020304" pitchFamily="18" charset="0"/>
              </a:rPr>
              <a:t> </a:t>
            </a:r>
            <a:r>
              <a:rPr lang="en-US" altLang="en-US" b="1" i="1" dirty="0" err="1">
                <a:solidFill>
                  <a:schemeClr val="tx1"/>
                </a:solidFill>
                <a:latin typeface="Arial" panose="020B0604020202020204" pitchFamily="34" charset="0"/>
                <a:ea typeface="Times New Roman" panose="02020603050405020304" pitchFamily="18" charset="0"/>
              </a:rPr>
              <a:t>giữa</a:t>
            </a:r>
            <a:r>
              <a:rPr lang="en-US" altLang="en-US" b="1" i="1" dirty="0">
                <a:solidFill>
                  <a:schemeClr val="tx1"/>
                </a:solidFill>
                <a:latin typeface="Arial" panose="020B0604020202020204" pitchFamily="34" charset="0"/>
                <a:ea typeface="Times New Roman" panose="02020603050405020304" pitchFamily="18" charset="0"/>
              </a:rPr>
              <a:t> </a:t>
            </a:r>
            <a:r>
              <a:rPr lang="en-US" altLang="en-US" b="1" i="1" dirty="0" err="1">
                <a:solidFill>
                  <a:schemeClr val="tx1"/>
                </a:solidFill>
                <a:latin typeface="Arial" panose="020B0604020202020204" pitchFamily="34" charset="0"/>
                <a:ea typeface="Times New Roman" panose="02020603050405020304" pitchFamily="18" charset="0"/>
              </a:rPr>
              <a:t>tiêu</a:t>
            </a:r>
            <a:r>
              <a:rPr lang="en-US" altLang="en-US" b="1" i="1" dirty="0">
                <a:solidFill>
                  <a:schemeClr val="tx1"/>
                </a:solidFill>
                <a:latin typeface="Arial" panose="020B0604020202020204" pitchFamily="34" charset="0"/>
                <a:ea typeface="Times New Roman" panose="02020603050405020304" pitchFamily="18" charset="0"/>
              </a:rPr>
              <a:t> </a:t>
            </a:r>
            <a:r>
              <a:rPr lang="en-US" altLang="en-US" b="1" i="1" dirty="0" err="1">
                <a:solidFill>
                  <a:schemeClr val="tx1"/>
                </a:solidFill>
                <a:latin typeface="Arial" panose="020B0604020202020204" pitchFamily="34" charset="0"/>
                <a:ea typeface="Times New Roman" panose="02020603050405020304" pitchFamily="18" charset="0"/>
              </a:rPr>
              <a:t>chảy</a:t>
            </a:r>
            <a:r>
              <a:rPr lang="en-US" altLang="en-US" b="1" i="1" dirty="0">
                <a:solidFill>
                  <a:schemeClr val="tx1"/>
                </a:solidFill>
                <a:latin typeface="Arial" panose="020B0604020202020204" pitchFamily="34" charset="0"/>
                <a:ea typeface="Times New Roman" panose="02020603050405020304" pitchFamily="18" charset="0"/>
              </a:rPr>
              <a:t> </a:t>
            </a:r>
            <a:r>
              <a:rPr lang="en-US" altLang="en-US" b="1" i="1" dirty="0" err="1">
                <a:solidFill>
                  <a:schemeClr val="tx1"/>
                </a:solidFill>
                <a:latin typeface="Arial" panose="020B0604020202020204" pitchFamily="34" charset="0"/>
                <a:ea typeface="Times New Roman" panose="02020603050405020304" pitchFamily="18" charset="0"/>
              </a:rPr>
              <a:t>cấp</a:t>
            </a:r>
            <a:r>
              <a:rPr lang="en-US" altLang="en-US" b="1" i="1" dirty="0">
                <a:solidFill>
                  <a:schemeClr val="tx1"/>
                </a:solidFill>
                <a:latin typeface="Arial" panose="020B0604020202020204" pitchFamily="34" charset="0"/>
                <a:ea typeface="Times New Roman" panose="02020603050405020304" pitchFamily="18" charset="0"/>
              </a:rPr>
              <a:t> </a:t>
            </a:r>
            <a:r>
              <a:rPr lang="en-US" altLang="en-US" b="1" i="1" dirty="0" err="1">
                <a:solidFill>
                  <a:schemeClr val="tx1"/>
                </a:solidFill>
                <a:latin typeface="Arial" panose="020B0604020202020204" pitchFamily="34" charset="0"/>
                <a:ea typeface="Times New Roman" panose="02020603050405020304" pitchFamily="18" charset="0"/>
              </a:rPr>
              <a:t>và</a:t>
            </a:r>
            <a:r>
              <a:rPr lang="en-US" altLang="en-US" b="1" i="1" dirty="0">
                <a:solidFill>
                  <a:schemeClr val="tx1"/>
                </a:solidFill>
                <a:latin typeface="Arial" panose="020B0604020202020204" pitchFamily="34" charset="0"/>
                <a:ea typeface="Times New Roman" panose="02020603050405020304" pitchFamily="18" charset="0"/>
              </a:rPr>
              <a:t> </a:t>
            </a:r>
            <a:r>
              <a:rPr lang="en-US" altLang="en-US" b="1" i="1" dirty="0" err="1">
                <a:solidFill>
                  <a:schemeClr val="tx1"/>
                </a:solidFill>
                <a:latin typeface="Arial" panose="020B0604020202020204" pitchFamily="34" charset="0"/>
                <a:ea typeface="Times New Roman" panose="02020603050405020304" pitchFamily="18" charset="0"/>
              </a:rPr>
              <a:t>tiêu</a:t>
            </a:r>
            <a:r>
              <a:rPr lang="en-US" altLang="en-US" b="1" i="1" dirty="0">
                <a:solidFill>
                  <a:schemeClr val="tx1"/>
                </a:solidFill>
                <a:latin typeface="Arial" panose="020B0604020202020204" pitchFamily="34" charset="0"/>
                <a:ea typeface="Times New Roman" panose="02020603050405020304" pitchFamily="18" charset="0"/>
              </a:rPr>
              <a:t> </a:t>
            </a:r>
            <a:r>
              <a:rPr lang="en-US" altLang="en-US" b="1" i="1" dirty="0" err="1">
                <a:solidFill>
                  <a:schemeClr val="tx1"/>
                </a:solidFill>
                <a:latin typeface="Arial" panose="020B0604020202020204" pitchFamily="34" charset="0"/>
                <a:ea typeface="Times New Roman" panose="02020603050405020304" pitchFamily="18" charset="0"/>
              </a:rPr>
              <a:t>chảy</a:t>
            </a:r>
            <a:r>
              <a:rPr lang="en-US" altLang="en-US" b="1" i="1" dirty="0">
                <a:solidFill>
                  <a:schemeClr val="tx1"/>
                </a:solidFill>
                <a:latin typeface="Arial" panose="020B0604020202020204" pitchFamily="34" charset="0"/>
                <a:ea typeface="Times New Roman" panose="02020603050405020304" pitchFamily="18" charset="0"/>
              </a:rPr>
              <a:t> </a:t>
            </a:r>
            <a:r>
              <a:rPr lang="en-US" altLang="en-US" b="1" i="1" dirty="0" err="1">
                <a:solidFill>
                  <a:schemeClr val="tx1"/>
                </a:solidFill>
                <a:latin typeface="Arial" panose="020B0604020202020204" pitchFamily="34" charset="0"/>
                <a:ea typeface="Times New Roman" panose="02020603050405020304" pitchFamily="18" charset="0"/>
              </a:rPr>
              <a:t>kéo</a:t>
            </a:r>
            <a:r>
              <a:rPr lang="en-US" altLang="en-US" b="1" i="1" dirty="0">
                <a:solidFill>
                  <a:schemeClr val="tx1"/>
                </a:solidFill>
                <a:latin typeface="Arial" panose="020B0604020202020204" pitchFamily="34" charset="0"/>
                <a:ea typeface="Times New Roman" panose="02020603050405020304" pitchFamily="18" charset="0"/>
              </a:rPr>
              <a:t> </a:t>
            </a:r>
            <a:r>
              <a:rPr lang="en-US" altLang="en-US" b="1" i="1" dirty="0" err="1">
                <a:solidFill>
                  <a:schemeClr val="tx1"/>
                </a:solidFill>
                <a:latin typeface="Arial" panose="020B0604020202020204" pitchFamily="34" charset="0"/>
                <a:ea typeface="Times New Roman" panose="02020603050405020304" pitchFamily="18" charset="0"/>
              </a:rPr>
              <a:t>dài</a:t>
            </a:r>
            <a:r>
              <a:rPr lang="en-US" altLang="en-US" sz="4400" dirty="0">
                <a:solidFill>
                  <a:schemeClr val="tx1"/>
                </a:solidFill>
                <a:latin typeface="Arial" panose="020B0604020202020204" pitchFamily="34" charset="0"/>
              </a:rPr>
              <a:t/>
            </a:r>
            <a:br>
              <a:rPr lang="en-US" altLang="en-US" sz="4400" dirty="0">
                <a:solidFill>
                  <a:schemeClr val="tx1"/>
                </a:solidFill>
                <a:latin typeface="Arial" panose="020B0604020202020204" pitchFamily="34" charset="0"/>
              </a:rPr>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99093031"/>
              </p:ext>
            </p:extLst>
          </p:nvPr>
        </p:nvGraphicFramePr>
        <p:xfrm>
          <a:off x="677334" y="1930400"/>
          <a:ext cx="9294440" cy="4273193"/>
        </p:xfrm>
        <a:graphic>
          <a:graphicData uri="http://schemas.openxmlformats.org/drawingml/2006/table">
            <a:tbl>
              <a:tblPr firstRow="1" firstCol="1" bandRow="1">
                <a:tableStyleId>{5C22544A-7EE6-4342-B048-85BDC9FD1C3A}</a:tableStyleId>
              </a:tblPr>
              <a:tblGrid>
                <a:gridCol w="1491175">
                  <a:extLst>
                    <a:ext uri="{9D8B030D-6E8A-4147-A177-3AD203B41FA5}">
                      <a16:colId xmlns="" xmlns:a16="http://schemas.microsoft.com/office/drawing/2014/main" val="20000"/>
                    </a:ext>
                  </a:extLst>
                </a:gridCol>
                <a:gridCol w="3101372">
                  <a:extLst>
                    <a:ext uri="{9D8B030D-6E8A-4147-A177-3AD203B41FA5}">
                      <a16:colId xmlns="" xmlns:a16="http://schemas.microsoft.com/office/drawing/2014/main" val="20001"/>
                    </a:ext>
                  </a:extLst>
                </a:gridCol>
                <a:gridCol w="4701893">
                  <a:extLst>
                    <a:ext uri="{9D8B030D-6E8A-4147-A177-3AD203B41FA5}">
                      <a16:colId xmlns="" xmlns:a16="http://schemas.microsoft.com/office/drawing/2014/main" val="20002"/>
                    </a:ext>
                  </a:extLst>
                </a:gridCol>
              </a:tblGrid>
              <a:tr h="428158">
                <a:tc>
                  <a:txBody>
                    <a:bodyPr/>
                    <a:lstStyle/>
                    <a:p>
                      <a:pPr algn="ctr">
                        <a:lnSpc>
                          <a:spcPct val="130000"/>
                        </a:lnSpc>
                        <a:spcBef>
                          <a:spcPts val="600"/>
                        </a:spcBef>
                        <a:spcAft>
                          <a:spcPts val="0"/>
                        </a:spcAft>
                      </a:pPr>
                      <a:r>
                        <a:rPr lang="en-US" sz="1300" dirty="0">
                          <a:effectLst/>
                        </a:rPr>
                        <a:t> </a:t>
                      </a:r>
                      <a:endParaRPr lang="en-US" sz="13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30000"/>
                        </a:lnSpc>
                        <a:spcBef>
                          <a:spcPts val="600"/>
                        </a:spcBef>
                        <a:spcAft>
                          <a:spcPts val="0"/>
                        </a:spcAft>
                      </a:pPr>
                      <a:r>
                        <a:rPr lang="en-US" sz="1300">
                          <a:effectLst/>
                        </a:rPr>
                        <a:t>Tiêu chảy cấp</a:t>
                      </a:r>
                      <a:endParaRPr lang="en-US" sz="13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30000"/>
                        </a:lnSpc>
                        <a:spcBef>
                          <a:spcPts val="600"/>
                        </a:spcBef>
                        <a:spcAft>
                          <a:spcPts val="0"/>
                        </a:spcAft>
                      </a:pPr>
                      <a:r>
                        <a:rPr lang="en-US" sz="1300">
                          <a:effectLst/>
                        </a:rPr>
                        <a:t>Tiêu chảy kéo dài</a:t>
                      </a:r>
                      <a:endParaRPr lang="en-US" sz="13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 xmlns:a16="http://schemas.microsoft.com/office/drawing/2014/main" val="10000"/>
                  </a:ext>
                </a:extLst>
              </a:tr>
              <a:tr h="2243592">
                <a:tc>
                  <a:txBody>
                    <a:bodyPr/>
                    <a:lstStyle/>
                    <a:p>
                      <a:pPr algn="just">
                        <a:lnSpc>
                          <a:spcPct val="130000"/>
                        </a:lnSpc>
                        <a:spcBef>
                          <a:spcPts val="600"/>
                        </a:spcBef>
                        <a:spcAft>
                          <a:spcPts val="0"/>
                        </a:spcAft>
                      </a:pPr>
                      <a:r>
                        <a:rPr lang="en-US" sz="1800" dirty="0">
                          <a:effectLst/>
                          <a:latin typeface="Arial" panose="020B0604020202020204" pitchFamily="34" charset="0"/>
                          <a:cs typeface="Arial" panose="020B0604020202020204" pitchFamily="34" charset="0"/>
                        </a:rPr>
                        <a:t>Quan sát phân và theo dõi số lần đi ngoài của trẻ</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a:lnSpc>
                          <a:spcPct val="130000"/>
                        </a:lnSpc>
                        <a:spcBef>
                          <a:spcPts val="600"/>
                        </a:spcBef>
                        <a:spcAft>
                          <a:spcPts val="0"/>
                        </a:spcAft>
                      </a:pPr>
                      <a:r>
                        <a:rPr lang="en-US" sz="1800" dirty="0">
                          <a:effectLst/>
                          <a:latin typeface="Arial" panose="020B0604020202020204" pitchFamily="34" charset="0"/>
                          <a:cs typeface="Arial" panose="020B0604020202020204" pitchFamily="34" charset="0"/>
                        </a:rPr>
                        <a:t>− Tiêu chảy xảy ra đột ngột. </a:t>
                      </a:r>
                    </a:p>
                    <a:p>
                      <a:pPr algn="just">
                        <a:lnSpc>
                          <a:spcPct val="130000"/>
                        </a:lnSpc>
                        <a:spcBef>
                          <a:spcPts val="600"/>
                        </a:spcBef>
                        <a:spcAft>
                          <a:spcPts val="0"/>
                        </a:spcAft>
                      </a:pPr>
                      <a:r>
                        <a:rPr lang="en-US" sz="1800" dirty="0">
                          <a:effectLst/>
                          <a:latin typeface="Arial" panose="020B0604020202020204" pitchFamily="34" charset="0"/>
                          <a:cs typeface="Arial" panose="020B0604020202020204" pitchFamily="34" charset="0"/>
                        </a:rPr>
                        <a:t>− Phân lỏng, nhiều nước, nhiều lần trong ngày, mùi chua, phân có thể nhầy. </a:t>
                      </a:r>
                    </a:p>
                    <a:p>
                      <a:pPr algn="just">
                        <a:lnSpc>
                          <a:spcPct val="130000"/>
                        </a:lnSpc>
                        <a:spcBef>
                          <a:spcPts val="600"/>
                        </a:spcBef>
                        <a:spcAft>
                          <a:spcPts val="0"/>
                        </a:spcAft>
                      </a:pPr>
                      <a:r>
                        <a:rPr lang="en-US" sz="1800" dirty="0">
                          <a:effectLst/>
                          <a:latin typeface="Arial" panose="020B0604020202020204" pitchFamily="34" charset="0"/>
                          <a:cs typeface="Arial" panose="020B0604020202020204" pitchFamily="34" charset="0"/>
                        </a:rPr>
                        <a:t>− Trường hợp lỵ thì phân có lẫn máu.</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a:lnSpc>
                          <a:spcPct val="130000"/>
                        </a:lnSpc>
                        <a:spcBef>
                          <a:spcPts val="600"/>
                        </a:spcBef>
                        <a:spcAft>
                          <a:spcPts val="0"/>
                        </a:spcAft>
                      </a:pPr>
                      <a:r>
                        <a:rPr lang="en-US" sz="1800" dirty="0">
                          <a:effectLst/>
                          <a:latin typeface="Arial" panose="020B0604020202020204" pitchFamily="34" charset="0"/>
                          <a:cs typeface="Arial" panose="020B0604020202020204" pitchFamily="34" charset="0"/>
                        </a:rPr>
                        <a:t>− Phân lúc đặc lúc lỏng, lổn nhổn, mùi chua màu vàng hoặc màu xanh.</a:t>
                      </a:r>
                    </a:p>
                    <a:p>
                      <a:pPr algn="just">
                        <a:lnSpc>
                          <a:spcPct val="130000"/>
                        </a:lnSpc>
                        <a:spcBef>
                          <a:spcPts val="600"/>
                        </a:spcBef>
                        <a:spcAft>
                          <a:spcPts val="0"/>
                        </a:spcAft>
                      </a:pPr>
                      <a:r>
                        <a:rPr lang="en-US" sz="1800" dirty="0">
                          <a:effectLst/>
                          <a:latin typeface="Arial" panose="020B0604020202020204" pitchFamily="34" charset="0"/>
                          <a:cs typeface="Arial" panose="020B0604020202020204" pitchFamily="34" charset="0"/>
                        </a:rPr>
                        <a:t>− Nếu phân nhầy máu có mót rặn là trẻ bị lỵ.</a:t>
                      </a:r>
                    </a:p>
                    <a:p>
                      <a:pPr algn="just">
                        <a:lnSpc>
                          <a:spcPct val="130000"/>
                        </a:lnSpc>
                        <a:spcBef>
                          <a:spcPts val="600"/>
                        </a:spcBef>
                        <a:spcAft>
                          <a:spcPts val="0"/>
                        </a:spcAft>
                      </a:pPr>
                      <a:r>
                        <a:rPr lang="en-US" sz="1800" dirty="0">
                          <a:effectLst/>
                          <a:latin typeface="Arial" panose="020B0604020202020204" pitchFamily="34" charset="0"/>
                          <a:cs typeface="Arial" panose="020B0604020202020204" pitchFamily="34" charset="0"/>
                        </a:rPr>
                        <a:t>− Số lần tiêu chảy lúc giảm lúc tăng.</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 xmlns:a16="http://schemas.microsoft.com/office/drawing/2014/main" val="10001"/>
                  </a:ext>
                </a:extLst>
              </a:tr>
              <a:tr h="1552939">
                <a:tc>
                  <a:txBody>
                    <a:bodyPr/>
                    <a:lstStyle/>
                    <a:p>
                      <a:pPr algn="just">
                        <a:lnSpc>
                          <a:spcPct val="130000"/>
                        </a:lnSpc>
                        <a:spcBef>
                          <a:spcPts val="600"/>
                        </a:spcBef>
                        <a:spcAft>
                          <a:spcPts val="0"/>
                        </a:spcAft>
                      </a:pPr>
                      <a:r>
                        <a:rPr lang="en-US" sz="1800">
                          <a:effectLst/>
                          <a:latin typeface="Arial" panose="020B0604020202020204" pitchFamily="34" charset="0"/>
                          <a:cs typeface="Arial" panose="020B0604020202020204" pitchFamily="34" charset="0"/>
                        </a:rPr>
                        <a:t>Quan sát các biểu hiện khác</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a:lnSpc>
                          <a:spcPct val="130000"/>
                        </a:lnSpc>
                        <a:spcBef>
                          <a:spcPts val="600"/>
                        </a:spcBef>
                        <a:spcAft>
                          <a:spcPts val="0"/>
                        </a:spcAft>
                      </a:pPr>
                      <a:r>
                        <a:rPr lang="en-US" sz="1800">
                          <a:effectLst/>
                          <a:latin typeface="Arial" panose="020B0604020202020204" pitchFamily="34" charset="0"/>
                          <a:cs typeface="Arial" panose="020B0604020202020204" pitchFamily="34" charset="0"/>
                        </a:rPr>
                        <a:t>Thường kèm theo nôn.</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a:lnSpc>
                          <a:spcPct val="130000"/>
                        </a:lnSpc>
                        <a:spcBef>
                          <a:spcPts val="600"/>
                        </a:spcBef>
                        <a:spcAft>
                          <a:spcPts val="0"/>
                        </a:spcAft>
                      </a:pPr>
                      <a:r>
                        <a:rPr lang="en-US" sz="1800" dirty="0">
                          <a:effectLst/>
                          <a:latin typeface="Arial" panose="020B0604020202020204" pitchFamily="34" charset="0"/>
                          <a:cs typeface="Arial" panose="020B0604020202020204" pitchFamily="34" charset="0"/>
                        </a:rPr>
                        <a:t>− </a:t>
                      </a:r>
                      <a:r>
                        <a:rPr lang="en-US" sz="1800" dirty="0" err="1">
                          <a:effectLst/>
                          <a:latin typeface="Arial" panose="020B0604020202020204" pitchFamily="34" charset="0"/>
                          <a:cs typeface="Arial" panose="020B0604020202020204" pitchFamily="34" charset="0"/>
                        </a:rPr>
                        <a:t>Trẻ</a:t>
                      </a:r>
                      <a:r>
                        <a:rPr lang="en-US" sz="1800" dirty="0">
                          <a:effectLst/>
                          <a:latin typeface="Arial" panose="020B0604020202020204" pitchFamily="34" charset="0"/>
                          <a:cs typeface="Arial" panose="020B0604020202020204" pitchFamily="34" charset="0"/>
                        </a:rPr>
                        <a:t> </a:t>
                      </a:r>
                      <a:r>
                        <a:rPr lang="en-US" sz="1800" dirty="0" err="1">
                          <a:effectLst/>
                          <a:latin typeface="Arial" panose="020B0604020202020204" pitchFamily="34" charset="0"/>
                          <a:cs typeface="Arial" panose="020B0604020202020204" pitchFamily="34" charset="0"/>
                        </a:rPr>
                        <a:t>biếng</a:t>
                      </a:r>
                      <a:r>
                        <a:rPr lang="en-US" sz="1800" dirty="0">
                          <a:effectLst/>
                          <a:latin typeface="Arial" panose="020B0604020202020204" pitchFamily="34" charset="0"/>
                          <a:cs typeface="Arial" panose="020B0604020202020204" pitchFamily="34" charset="0"/>
                        </a:rPr>
                        <a:t> </a:t>
                      </a:r>
                      <a:r>
                        <a:rPr lang="en-US" sz="1800" dirty="0" err="1">
                          <a:effectLst/>
                          <a:latin typeface="Arial" panose="020B0604020202020204" pitchFamily="34" charset="0"/>
                          <a:cs typeface="Arial" panose="020B0604020202020204" pitchFamily="34" charset="0"/>
                        </a:rPr>
                        <a:t>ăn</a:t>
                      </a:r>
                      <a:r>
                        <a:rPr lang="en-US" sz="1800" dirty="0">
                          <a:effectLst/>
                          <a:latin typeface="Arial" panose="020B0604020202020204" pitchFamily="34" charset="0"/>
                          <a:cs typeface="Arial" panose="020B0604020202020204" pitchFamily="34" charset="0"/>
                        </a:rPr>
                        <a:t>, </a:t>
                      </a:r>
                      <a:r>
                        <a:rPr lang="en-US" sz="1800" dirty="0" err="1">
                          <a:effectLst/>
                          <a:latin typeface="Arial" panose="020B0604020202020204" pitchFamily="34" charset="0"/>
                          <a:cs typeface="Arial" panose="020B0604020202020204" pitchFamily="34" charset="0"/>
                        </a:rPr>
                        <a:t>sụt</a:t>
                      </a:r>
                      <a:r>
                        <a:rPr lang="en-US" sz="1800" dirty="0">
                          <a:effectLst/>
                          <a:latin typeface="Arial" panose="020B0604020202020204" pitchFamily="34" charset="0"/>
                          <a:cs typeface="Arial" panose="020B0604020202020204" pitchFamily="34" charset="0"/>
                        </a:rPr>
                        <a:t> </a:t>
                      </a:r>
                      <a:r>
                        <a:rPr lang="en-US" sz="1800" dirty="0" err="1">
                          <a:effectLst/>
                          <a:latin typeface="Arial" panose="020B0604020202020204" pitchFamily="34" charset="0"/>
                          <a:cs typeface="Arial" panose="020B0604020202020204" pitchFamily="34" charset="0"/>
                        </a:rPr>
                        <a:t>cân</a:t>
                      </a:r>
                      <a:r>
                        <a:rPr lang="en-US" sz="1800" dirty="0">
                          <a:effectLst/>
                          <a:latin typeface="Arial" panose="020B0604020202020204" pitchFamily="34" charset="0"/>
                          <a:cs typeface="Arial" panose="020B0604020202020204" pitchFamily="34" charset="0"/>
                        </a:rPr>
                        <a:t>, </a:t>
                      </a:r>
                      <a:r>
                        <a:rPr lang="en-US" sz="1800" dirty="0" err="1">
                          <a:effectLst/>
                          <a:latin typeface="Arial" panose="020B0604020202020204" pitchFamily="34" charset="0"/>
                          <a:cs typeface="Arial" panose="020B0604020202020204" pitchFamily="34" charset="0"/>
                        </a:rPr>
                        <a:t>chậm</a:t>
                      </a:r>
                      <a:r>
                        <a:rPr lang="en-US" sz="1800" dirty="0">
                          <a:effectLst/>
                          <a:latin typeface="Arial" panose="020B0604020202020204" pitchFamily="34" charset="0"/>
                          <a:cs typeface="Arial" panose="020B0604020202020204" pitchFamily="34" charset="0"/>
                        </a:rPr>
                        <a:t> </a:t>
                      </a:r>
                      <a:r>
                        <a:rPr lang="en-US" sz="1800" dirty="0" err="1">
                          <a:effectLst/>
                          <a:latin typeface="Arial" panose="020B0604020202020204" pitchFamily="34" charset="0"/>
                          <a:cs typeface="Arial" panose="020B0604020202020204" pitchFamily="34" charset="0"/>
                        </a:rPr>
                        <a:t>phát</a:t>
                      </a:r>
                      <a:r>
                        <a:rPr lang="en-US" sz="1800" dirty="0">
                          <a:effectLst/>
                          <a:latin typeface="Arial" panose="020B0604020202020204" pitchFamily="34" charset="0"/>
                          <a:cs typeface="Arial" panose="020B0604020202020204" pitchFamily="34" charset="0"/>
                        </a:rPr>
                        <a:t> </a:t>
                      </a:r>
                      <a:r>
                        <a:rPr lang="en-US" sz="1800" dirty="0" err="1">
                          <a:effectLst/>
                          <a:latin typeface="Arial" panose="020B0604020202020204" pitchFamily="34" charset="0"/>
                          <a:cs typeface="Arial" panose="020B0604020202020204" pitchFamily="34" charset="0"/>
                        </a:rPr>
                        <a:t>triển</a:t>
                      </a:r>
                      <a:r>
                        <a:rPr lang="en-US" sz="1800" dirty="0">
                          <a:effectLst/>
                          <a:latin typeface="Arial" panose="020B0604020202020204" pitchFamily="34" charset="0"/>
                          <a:cs typeface="Arial" panose="020B0604020202020204" pitchFamily="34" charset="0"/>
                        </a:rPr>
                        <a:t> </a:t>
                      </a:r>
                      <a:r>
                        <a:rPr lang="en-US" sz="1800" dirty="0" err="1">
                          <a:effectLst/>
                          <a:latin typeface="Arial" panose="020B0604020202020204" pitchFamily="34" charset="0"/>
                          <a:cs typeface="Arial" panose="020B0604020202020204" pitchFamily="34" charset="0"/>
                        </a:rPr>
                        <a:t>thể</a:t>
                      </a:r>
                      <a:r>
                        <a:rPr lang="en-US" sz="1800" dirty="0">
                          <a:effectLst/>
                          <a:latin typeface="Arial" panose="020B0604020202020204" pitchFamily="34" charset="0"/>
                          <a:cs typeface="Arial" panose="020B0604020202020204" pitchFamily="34" charset="0"/>
                        </a:rPr>
                        <a:t> </a:t>
                      </a:r>
                      <a:r>
                        <a:rPr lang="en-US" sz="1800" dirty="0" err="1">
                          <a:effectLst/>
                          <a:latin typeface="Arial" panose="020B0604020202020204" pitchFamily="34" charset="0"/>
                          <a:cs typeface="Arial" panose="020B0604020202020204" pitchFamily="34" charset="0"/>
                        </a:rPr>
                        <a:t>lực</a:t>
                      </a:r>
                      <a:r>
                        <a:rPr lang="en-US" sz="1800" dirty="0">
                          <a:effectLst/>
                          <a:latin typeface="Arial" panose="020B0604020202020204" pitchFamily="34" charset="0"/>
                          <a:cs typeface="Arial" panose="020B0604020202020204" pitchFamily="34" charset="0"/>
                        </a:rPr>
                        <a:t>.</a:t>
                      </a:r>
                    </a:p>
                    <a:p>
                      <a:pPr algn="just">
                        <a:lnSpc>
                          <a:spcPct val="130000"/>
                        </a:lnSpc>
                        <a:spcBef>
                          <a:spcPts val="600"/>
                        </a:spcBef>
                        <a:spcAft>
                          <a:spcPts val="0"/>
                        </a:spcAft>
                      </a:pPr>
                      <a:r>
                        <a:rPr lang="en-US" sz="1800" dirty="0">
                          <a:effectLst/>
                          <a:latin typeface="Arial" panose="020B0604020202020204" pitchFamily="34" charset="0"/>
                          <a:cs typeface="Arial" panose="020B0604020202020204" pitchFamily="34" charset="0"/>
                        </a:rPr>
                        <a:t>− </a:t>
                      </a:r>
                      <a:r>
                        <a:rPr lang="en-US" sz="1800" dirty="0" err="1">
                          <a:effectLst/>
                          <a:latin typeface="Arial" panose="020B0604020202020204" pitchFamily="34" charset="0"/>
                          <a:cs typeface="Arial" panose="020B0604020202020204" pitchFamily="34" charset="0"/>
                        </a:rPr>
                        <a:t>Trẻ</a:t>
                      </a:r>
                      <a:r>
                        <a:rPr lang="en-US" sz="1800" dirty="0">
                          <a:effectLst/>
                          <a:latin typeface="Arial" panose="020B0604020202020204" pitchFamily="34" charset="0"/>
                          <a:cs typeface="Arial" panose="020B0604020202020204" pitchFamily="34" charset="0"/>
                        </a:rPr>
                        <a:t> </a:t>
                      </a:r>
                      <a:r>
                        <a:rPr lang="en-US" sz="1800" dirty="0" err="1">
                          <a:effectLst/>
                          <a:latin typeface="Arial" panose="020B0604020202020204" pitchFamily="34" charset="0"/>
                          <a:cs typeface="Arial" panose="020B0604020202020204" pitchFamily="34" charset="0"/>
                        </a:rPr>
                        <a:t>dễ</a:t>
                      </a:r>
                      <a:r>
                        <a:rPr lang="en-US" sz="1800" dirty="0">
                          <a:effectLst/>
                          <a:latin typeface="Arial" panose="020B0604020202020204" pitchFamily="34" charset="0"/>
                          <a:cs typeface="Arial" panose="020B0604020202020204" pitchFamily="34" charset="0"/>
                        </a:rPr>
                        <a:t> </a:t>
                      </a:r>
                      <a:r>
                        <a:rPr lang="en-US" sz="1800" dirty="0" err="1">
                          <a:effectLst/>
                          <a:latin typeface="Arial" panose="020B0604020202020204" pitchFamily="34" charset="0"/>
                          <a:cs typeface="Arial" panose="020B0604020202020204" pitchFamily="34" charset="0"/>
                        </a:rPr>
                        <a:t>bị</a:t>
                      </a:r>
                      <a:r>
                        <a:rPr lang="en-US" sz="1800" dirty="0">
                          <a:effectLst/>
                          <a:latin typeface="Arial" panose="020B0604020202020204" pitchFamily="34" charset="0"/>
                          <a:cs typeface="Arial" panose="020B0604020202020204" pitchFamily="34" charset="0"/>
                        </a:rPr>
                        <a:t> </a:t>
                      </a:r>
                      <a:r>
                        <a:rPr lang="en-US" sz="1800" dirty="0" err="1">
                          <a:effectLst/>
                          <a:latin typeface="Arial" panose="020B0604020202020204" pitchFamily="34" charset="0"/>
                          <a:cs typeface="Arial" panose="020B0604020202020204" pitchFamily="34" charset="0"/>
                        </a:rPr>
                        <a:t>mắc</a:t>
                      </a:r>
                      <a:r>
                        <a:rPr lang="en-US" sz="1800" dirty="0">
                          <a:effectLst/>
                          <a:latin typeface="Arial" panose="020B0604020202020204" pitchFamily="34" charset="0"/>
                          <a:cs typeface="Arial" panose="020B0604020202020204" pitchFamily="34" charset="0"/>
                        </a:rPr>
                        <a:t> </a:t>
                      </a:r>
                      <a:r>
                        <a:rPr lang="en-US" sz="1800" dirty="0" err="1">
                          <a:effectLst/>
                          <a:latin typeface="Arial" panose="020B0604020202020204" pitchFamily="34" charset="0"/>
                          <a:cs typeface="Arial" panose="020B0604020202020204" pitchFamily="34" charset="0"/>
                        </a:rPr>
                        <a:t>thêm</a:t>
                      </a:r>
                      <a:r>
                        <a:rPr lang="en-US" sz="1800" dirty="0">
                          <a:effectLst/>
                          <a:latin typeface="Arial" panose="020B0604020202020204" pitchFamily="34" charset="0"/>
                          <a:cs typeface="Arial" panose="020B0604020202020204" pitchFamily="34" charset="0"/>
                        </a:rPr>
                        <a:t> </a:t>
                      </a:r>
                      <a:r>
                        <a:rPr lang="en-US" sz="1800" dirty="0" err="1">
                          <a:effectLst/>
                          <a:latin typeface="Arial" panose="020B0604020202020204" pitchFamily="34" charset="0"/>
                          <a:cs typeface="Arial" panose="020B0604020202020204" pitchFamily="34" charset="0"/>
                        </a:rPr>
                        <a:t>các</a:t>
                      </a:r>
                      <a:r>
                        <a:rPr lang="en-US" sz="1800" dirty="0">
                          <a:effectLst/>
                          <a:latin typeface="Arial" panose="020B0604020202020204" pitchFamily="34" charset="0"/>
                          <a:cs typeface="Arial" panose="020B0604020202020204" pitchFamily="34" charset="0"/>
                        </a:rPr>
                        <a:t> </a:t>
                      </a:r>
                      <a:r>
                        <a:rPr lang="en-US" sz="1800" dirty="0" err="1">
                          <a:effectLst/>
                          <a:latin typeface="Arial" panose="020B0604020202020204" pitchFamily="34" charset="0"/>
                          <a:cs typeface="Arial" panose="020B0604020202020204" pitchFamily="34" charset="0"/>
                        </a:rPr>
                        <a:t>bệnh</a:t>
                      </a:r>
                      <a:r>
                        <a:rPr lang="en-US" sz="1800" dirty="0">
                          <a:effectLst/>
                          <a:latin typeface="Arial" panose="020B0604020202020204" pitchFamily="34" charset="0"/>
                          <a:cs typeface="Arial" panose="020B0604020202020204" pitchFamily="34" charset="0"/>
                        </a:rPr>
                        <a:t> </a:t>
                      </a:r>
                      <a:r>
                        <a:rPr lang="en-US" sz="1800" dirty="0" err="1">
                          <a:effectLst/>
                          <a:latin typeface="Arial" panose="020B0604020202020204" pitchFamily="34" charset="0"/>
                          <a:cs typeface="Arial" panose="020B0604020202020204" pitchFamily="34" charset="0"/>
                        </a:rPr>
                        <a:t>nhiễm</a:t>
                      </a:r>
                      <a:r>
                        <a:rPr lang="en-US" sz="1800" dirty="0">
                          <a:effectLst/>
                          <a:latin typeface="Arial" panose="020B0604020202020204" pitchFamily="34" charset="0"/>
                          <a:cs typeface="Arial" panose="020B0604020202020204" pitchFamily="34" charset="0"/>
                        </a:rPr>
                        <a:t> </a:t>
                      </a:r>
                      <a:r>
                        <a:rPr lang="en-US" sz="1800" dirty="0" err="1">
                          <a:effectLst/>
                          <a:latin typeface="Arial" panose="020B0604020202020204" pitchFamily="34" charset="0"/>
                          <a:cs typeface="Arial" panose="020B0604020202020204" pitchFamily="34" charset="0"/>
                        </a:rPr>
                        <a:t>khuẩn</a:t>
                      </a:r>
                      <a:r>
                        <a:rPr lang="en-US" sz="1800" dirty="0">
                          <a:effectLst/>
                          <a:latin typeface="Arial" panose="020B0604020202020204" pitchFamily="34" charset="0"/>
                          <a:cs typeface="Arial" panose="020B0604020202020204" pitchFamily="34" charset="0"/>
                        </a:rPr>
                        <a:t> </a:t>
                      </a:r>
                      <a:r>
                        <a:rPr lang="en-US" sz="1800" dirty="0" err="1">
                          <a:effectLst/>
                          <a:latin typeface="Arial" panose="020B0604020202020204" pitchFamily="34" charset="0"/>
                          <a:cs typeface="Arial" panose="020B0604020202020204" pitchFamily="34" charset="0"/>
                        </a:rPr>
                        <a:t>khác</a:t>
                      </a:r>
                      <a:r>
                        <a:rPr lang="en-US" sz="1800" dirty="0">
                          <a:effectLst/>
                          <a:latin typeface="Arial" panose="020B0604020202020204" pitchFamily="34" charset="0"/>
                          <a:cs typeface="Arial" panose="020B0604020202020204" pitchFamily="34" charset="0"/>
                        </a:rPr>
                        <a:t> </a:t>
                      </a:r>
                      <a:r>
                        <a:rPr lang="en-US" sz="1800" dirty="0" err="1">
                          <a:effectLst/>
                          <a:latin typeface="Arial" panose="020B0604020202020204" pitchFamily="34" charset="0"/>
                          <a:cs typeface="Arial" panose="020B0604020202020204" pitchFamily="34" charset="0"/>
                        </a:rPr>
                        <a:t>như</a:t>
                      </a:r>
                      <a:r>
                        <a:rPr lang="en-US" sz="1800" dirty="0">
                          <a:effectLst/>
                          <a:latin typeface="Arial" panose="020B0604020202020204" pitchFamily="34" charset="0"/>
                          <a:cs typeface="Arial" panose="020B0604020202020204" pitchFamily="34" charset="0"/>
                        </a:rPr>
                        <a:t> </a:t>
                      </a:r>
                      <a:r>
                        <a:rPr lang="en-US" sz="1800" dirty="0" err="1">
                          <a:effectLst/>
                          <a:latin typeface="Arial" panose="020B0604020202020204" pitchFamily="34" charset="0"/>
                          <a:cs typeface="Arial" panose="020B0604020202020204" pitchFamily="34" charset="0"/>
                        </a:rPr>
                        <a:t>nhiễm</a:t>
                      </a:r>
                      <a:r>
                        <a:rPr lang="en-US" sz="1800" dirty="0">
                          <a:effectLst/>
                          <a:latin typeface="Arial" panose="020B0604020202020204" pitchFamily="34" charset="0"/>
                          <a:cs typeface="Arial" panose="020B0604020202020204" pitchFamily="34" charset="0"/>
                        </a:rPr>
                        <a:t> </a:t>
                      </a:r>
                      <a:r>
                        <a:rPr lang="en-US" sz="1800" dirty="0" err="1">
                          <a:effectLst/>
                          <a:latin typeface="Arial" panose="020B0604020202020204" pitchFamily="34" charset="0"/>
                          <a:cs typeface="Arial" panose="020B0604020202020204" pitchFamily="34" charset="0"/>
                        </a:rPr>
                        <a:t>khuẩn</a:t>
                      </a:r>
                      <a:r>
                        <a:rPr lang="en-US" sz="1800" dirty="0">
                          <a:effectLst/>
                          <a:latin typeface="Arial" panose="020B0604020202020204" pitchFamily="34" charset="0"/>
                          <a:cs typeface="Arial" panose="020B0604020202020204" pitchFamily="34" charset="0"/>
                        </a:rPr>
                        <a:t> </a:t>
                      </a:r>
                      <a:r>
                        <a:rPr lang="en-US" sz="1800" dirty="0" err="1">
                          <a:effectLst/>
                          <a:latin typeface="Arial" panose="020B0604020202020204" pitchFamily="34" charset="0"/>
                          <a:cs typeface="Arial" panose="020B0604020202020204" pitchFamily="34" charset="0"/>
                        </a:rPr>
                        <a:t>hô</a:t>
                      </a:r>
                      <a:r>
                        <a:rPr lang="en-US" sz="1800" dirty="0">
                          <a:effectLst/>
                          <a:latin typeface="Arial" panose="020B0604020202020204" pitchFamily="34" charset="0"/>
                          <a:cs typeface="Arial" panose="020B0604020202020204" pitchFamily="34" charset="0"/>
                        </a:rPr>
                        <a:t> </a:t>
                      </a:r>
                      <a:r>
                        <a:rPr lang="en-US" sz="1800" dirty="0" err="1">
                          <a:effectLst/>
                          <a:latin typeface="Arial" panose="020B0604020202020204" pitchFamily="34" charset="0"/>
                          <a:cs typeface="Arial" panose="020B0604020202020204" pitchFamily="34" charset="0"/>
                        </a:rPr>
                        <a:t>hấp</a:t>
                      </a:r>
                      <a:r>
                        <a:rPr lang="en-US" sz="1800" dirty="0">
                          <a:effectLst/>
                          <a:latin typeface="Arial" panose="020B0604020202020204" pitchFamily="34" charset="0"/>
                          <a:cs typeface="Arial" panose="020B0604020202020204" pitchFamily="34" charset="0"/>
                        </a:rPr>
                        <a:t>, </a:t>
                      </a:r>
                      <a:r>
                        <a:rPr lang="en-US" sz="1800" dirty="0" err="1">
                          <a:effectLst/>
                          <a:latin typeface="Arial" panose="020B0604020202020204" pitchFamily="34" charset="0"/>
                          <a:cs typeface="Arial" panose="020B0604020202020204" pitchFamily="34" charset="0"/>
                        </a:rPr>
                        <a:t>viêm</a:t>
                      </a:r>
                      <a:r>
                        <a:rPr lang="en-US" sz="1800" dirty="0">
                          <a:effectLst/>
                          <a:latin typeface="Arial" panose="020B0604020202020204" pitchFamily="34" charset="0"/>
                          <a:cs typeface="Arial" panose="020B0604020202020204" pitchFamily="34" charset="0"/>
                        </a:rPr>
                        <a:t> tai.</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609564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5284" y="301592"/>
            <a:ext cx="9178935" cy="651309"/>
          </a:xfrm>
        </p:spPr>
        <p:txBody>
          <a:bodyPr>
            <a:normAutofit/>
          </a:bodyPr>
          <a:lstStyle/>
          <a:p>
            <a:r>
              <a:rPr lang="en-US" sz="3200" b="1" i="1" dirty="0" err="1">
                <a:latin typeface="Arial" panose="020B0604020202020204" pitchFamily="34" charset="0"/>
                <a:cs typeface="Arial" panose="020B0604020202020204" pitchFamily="34" charset="0"/>
              </a:rPr>
              <a:t>Bảng</a:t>
            </a:r>
            <a:r>
              <a:rPr lang="en-US" sz="3200" b="1" i="1" dirty="0">
                <a:latin typeface="Arial" panose="020B0604020202020204" pitchFamily="34" charset="0"/>
                <a:cs typeface="Arial" panose="020B0604020202020204" pitchFamily="34" charset="0"/>
              </a:rPr>
              <a:t> 2. </a:t>
            </a:r>
            <a:r>
              <a:rPr lang="en-US" sz="3200" b="1" i="1" dirty="0" err="1">
                <a:latin typeface="Arial" panose="020B0604020202020204" pitchFamily="34" charset="0"/>
                <a:cs typeface="Arial" panose="020B0604020202020204" pitchFamily="34" charset="0"/>
              </a:rPr>
              <a:t>Các</a:t>
            </a:r>
            <a:r>
              <a:rPr lang="en-US" sz="3200" b="1" i="1" dirty="0">
                <a:latin typeface="Arial" panose="020B0604020202020204" pitchFamily="34" charset="0"/>
                <a:cs typeface="Arial" panose="020B0604020202020204" pitchFamily="34" charset="0"/>
              </a:rPr>
              <a:t> </a:t>
            </a:r>
            <a:r>
              <a:rPr lang="en-US" sz="3200" b="1" i="1" dirty="0" err="1">
                <a:latin typeface="Arial" panose="020B0604020202020204" pitchFamily="34" charset="0"/>
                <a:cs typeface="Arial" panose="020B0604020202020204" pitchFamily="34" charset="0"/>
              </a:rPr>
              <a:t>yếu</a:t>
            </a:r>
            <a:r>
              <a:rPr lang="en-US" sz="3200" b="1" i="1" dirty="0">
                <a:latin typeface="Arial" panose="020B0604020202020204" pitchFamily="34" charset="0"/>
                <a:cs typeface="Arial" panose="020B0604020202020204" pitchFamily="34" charset="0"/>
              </a:rPr>
              <a:t> </a:t>
            </a:r>
            <a:r>
              <a:rPr lang="en-US" sz="3200" b="1" i="1" dirty="0" err="1">
                <a:latin typeface="Arial" panose="020B0604020202020204" pitchFamily="34" charset="0"/>
                <a:cs typeface="Arial" panose="020B0604020202020204" pitchFamily="34" charset="0"/>
              </a:rPr>
              <a:t>tố</a:t>
            </a:r>
            <a:r>
              <a:rPr lang="en-US" sz="3200" b="1" i="1" dirty="0">
                <a:latin typeface="Arial" panose="020B0604020202020204" pitchFamily="34" charset="0"/>
                <a:cs typeface="Arial" panose="020B0604020202020204" pitchFamily="34" charset="0"/>
              </a:rPr>
              <a:t> </a:t>
            </a:r>
            <a:r>
              <a:rPr lang="en-US" sz="3200" b="1" i="1" dirty="0" err="1">
                <a:latin typeface="Arial" panose="020B0604020202020204" pitchFamily="34" charset="0"/>
                <a:cs typeface="Arial" panose="020B0604020202020204" pitchFamily="34" charset="0"/>
              </a:rPr>
              <a:t>nguy</a:t>
            </a:r>
            <a:r>
              <a:rPr lang="en-US" sz="3200" b="1" i="1" dirty="0">
                <a:latin typeface="Arial" panose="020B0604020202020204" pitchFamily="34" charset="0"/>
                <a:cs typeface="Arial" panose="020B0604020202020204" pitchFamily="34" charset="0"/>
              </a:rPr>
              <a:t> </a:t>
            </a:r>
            <a:r>
              <a:rPr lang="en-US" sz="3200" b="1" i="1" dirty="0" err="1">
                <a:latin typeface="Arial" panose="020B0604020202020204" pitchFamily="34" charset="0"/>
                <a:cs typeface="Arial" panose="020B0604020202020204" pitchFamily="34" charset="0"/>
              </a:rPr>
              <a:t>cơ</a:t>
            </a:r>
            <a:r>
              <a:rPr lang="en-US" sz="3200" b="1" i="1" dirty="0">
                <a:latin typeface="Arial" panose="020B0604020202020204" pitchFamily="34" charset="0"/>
                <a:cs typeface="Arial" panose="020B0604020202020204" pitchFamily="34" charset="0"/>
              </a:rPr>
              <a:t> </a:t>
            </a:r>
            <a:r>
              <a:rPr lang="en-US" sz="3200" b="1" i="1" dirty="0" err="1">
                <a:latin typeface="Arial" panose="020B0604020202020204" pitchFamily="34" charset="0"/>
                <a:cs typeface="Arial" panose="020B0604020202020204" pitchFamily="34" charset="0"/>
              </a:rPr>
              <a:t>của</a:t>
            </a:r>
            <a:r>
              <a:rPr lang="en-US" sz="3200" b="1" i="1" dirty="0">
                <a:latin typeface="Arial" panose="020B0604020202020204" pitchFamily="34" charset="0"/>
                <a:cs typeface="Arial" panose="020B0604020202020204" pitchFamily="34" charset="0"/>
              </a:rPr>
              <a:t> </a:t>
            </a:r>
            <a:r>
              <a:rPr lang="en-US" sz="3200" b="1" i="1" dirty="0" err="1">
                <a:latin typeface="Arial" panose="020B0604020202020204" pitchFamily="34" charset="0"/>
                <a:cs typeface="Arial" panose="020B0604020202020204" pitchFamily="34" charset="0"/>
              </a:rPr>
              <a:t>tiêu</a:t>
            </a:r>
            <a:r>
              <a:rPr lang="en-US" sz="3200" b="1" i="1" dirty="0">
                <a:latin typeface="Arial" panose="020B0604020202020204" pitchFamily="34" charset="0"/>
                <a:cs typeface="Arial" panose="020B0604020202020204" pitchFamily="34" charset="0"/>
              </a:rPr>
              <a:t> </a:t>
            </a:r>
            <a:r>
              <a:rPr lang="en-US" sz="3200" b="1" i="1" dirty="0" err="1">
                <a:latin typeface="Arial" panose="020B0604020202020204" pitchFamily="34" charset="0"/>
                <a:cs typeface="Arial" panose="020B0604020202020204" pitchFamily="34" charset="0"/>
              </a:rPr>
              <a:t>chảy</a:t>
            </a:r>
            <a:endParaRPr lang="en-US" sz="3200" dirty="0">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12862898"/>
              </p:ext>
            </p:extLst>
          </p:nvPr>
        </p:nvGraphicFramePr>
        <p:xfrm>
          <a:off x="581081" y="1343740"/>
          <a:ext cx="9447342" cy="5221224"/>
        </p:xfrm>
        <a:graphic>
          <a:graphicData uri="http://schemas.openxmlformats.org/drawingml/2006/table">
            <a:tbl>
              <a:tblPr firstRow="1" firstCol="1" bandRow="1">
                <a:tableStyleId>{5C22544A-7EE6-4342-B048-85BDC9FD1C3A}</a:tableStyleId>
              </a:tblPr>
              <a:tblGrid>
                <a:gridCol w="1511495">
                  <a:extLst>
                    <a:ext uri="{9D8B030D-6E8A-4147-A177-3AD203B41FA5}">
                      <a16:colId xmlns="" xmlns:a16="http://schemas.microsoft.com/office/drawing/2014/main" val="20000"/>
                    </a:ext>
                  </a:extLst>
                </a:gridCol>
                <a:gridCol w="3932266">
                  <a:extLst>
                    <a:ext uri="{9D8B030D-6E8A-4147-A177-3AD203B41FA5}">
                      <a16:colId xmlns="" xmlns:a16="http://schemas.microsoft.com/office/drawing/2014/main" val="20001"/>
                    </a:ext>
                  </a:extLst>
                </a:gridCol>
                <a:gridCol w="4003581">
                  <a:extLst>
                    <a:ext uri="{9D8B030D-6E8A-4147-A177-3AD203B41FA5}">
                      <a16:colId xmlns="" xmlns:a16="http://schemas.microsoft.com/office/drawing/2014/main" val="20002"/>
                    </a:ext>
                  </a:extLst>
                </a:gridCol>
              </a:tblGrid>
              <a:tr h="306563">
                <a:tc>
                  <a:txBody>
                    <a:bodyPr/>
                    <a:lstStyle/>
                    <a:p>
                      <a:pPr algn="just">
                        <a:lnSpc>
                          <a:spcPct val="130000"/>
                        </a:lnSpc>
                        <a:spcBef>
                          <a:spcPts val="600"/>
                        </a:spcBef>
                        <a:spcAft>
                          <a:spcPts val="0"/>
                        </a:spcAft>
                      </a:pPr>
                      <a:r>
                        <a:rPr lang="en-US" sz="1800" dirty="0">
                          <a:effectLst/>
                          <a:latin typeface="Arial" panose="020B0604020202020204" pitchFamily="34" charset="0"/>
                          <a:cs typeface="Arial" panose="020B0604020202020204" pitchFamily="34" charset="0"/>
                        </a:rPr>
                        <a:t> </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a:lnSpc>
                          <a:spcPct val="130000"/>
                        </a:lnSpc>
                        <a:spcBef>
                          <a:spcPts val="600"/>
                        </a:spcBef>
                        <a:spcAft>
                          <a:spcPts val="0"/>
                        </a:spcAft>
                      </a:pPr>
                      <a:r>
                        <a:rPr lang="en-US" sz="1800" dirty="0">
                          <a:effectLst/>
                          <a:latin typeface="Arial" panose="020B0604020202020204" pitchFamily="34" charset="0"/>
                          <a:cs typeface="Arial" panose="020B0604020202020204" pitchFamily="34" charset="0"/>
                        </a:rPr>
                        <a:t>Tiêu chảy cấp</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tc>
                <a:tc>
                  <a:txBody>
                    <a:bodyPr/>
                    <a:lstStyle/>
                    <a:p>
                      <a:pPr algn="ctr">
                        <a:lnSpc>
                          <a:spcPct val="130000"/>
                        </a:lnSpc>
                        <a:spcBef>
                          <a:spcPts val="600"/>
                        </a:spcBef>
                        <a:spcAft>
                          <a:spcPts val="0"/>
                        </a:spcAft>
                      </a:pPr>
                      <a:r>
                        <a:rPr lang="en-US" sz="1800">
                          <a:effectLst/>
                          <a:latin typeface="Arial" panose="020B0604020202020204" pitchFamily="34" charset="0"/>
                          <a:cs typeface="Arial" panose="020B0604020202020204" pitchFamily="34" charset="0"/>
                        </a:rPr>
                        <a:t>Tiêu chảy kéo dài</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tc>
                <a:extLst>
                  <a:ext uri="{0D108BD9-81ED-4DB2-BD59-A6C34878D82A}">
                    <a16:rowId xmlns="" xmlns:a16="http://schemas.microsoft.com/office/drawing/2014/main" val="10000"/>
                  </a:ext>
                </a:extLst>
              </a:tr>
              <a:tr h="919689">
                <a:tc>
                  <a:txBody>
                    <a:bodyPr/>
                    <a:lstStyle/>
                    <a:p>
                      <a:pPr algn="just">
                        <a:lnSpc>
                          <a:spcPct val="130000"/>
                        </a:lnSpc>
                        <a:spcBef>
                          <a:spcPts val="600"/>
                        </a:spcBef>
                        <a:spcAft>
                          <a:spcPts val="0"/>
                        </a:spcAft>
                      </a:pPr>
                      <a:r>
                        <a:rPr lang="en-US" sz="1800">
                          <a:effectLst/>
                          <a:latin typeface="Arial" panose="020B0604020202020204" pitchFamily="34" charset="0"/>
                          <a:cs typeface="Arial" panose="020B0604020202020204" pitchFamily="34" charset="0"/>
                        </a:rPr>
                        <a:t>Độ tuổi</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just">
                        <a:lnSpc>
                          <a:spcPct val="130000"/>
                        </a:lnSpc>
                        <a:spcBef>
                          <a:spcPts val="600"/>
                        </a:spcBef>
                        <a:spcAft>
                          <a:spcPts val="0"/>
                        </a:spcAft>
                      </a:pPr>
                      <a:r>
                        <a:rPr lang="en-US" sz="1800" dirty="0">
                          <a:effectLst/>
                          <a:latin typeface="Arial" panose="020B0604020202020204" pitchFamily="34" charset="0"/>
                          <a:cs typeface="Arial" panose="020B0604020202020204" pitchFamily="34" charset="0"/>
                        </a:rPr>
                        <a:t>Thường xảy ra ở trẻ dưới 2 tuổi, tỷ lệ bệnh cao nhất ở nhóm 6 − 11 tháng tuổi (giai đoạn trẻ bắt đầu ăn bổ sung).</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a:lnSpc>
                          <a:spcPct val="130000"/>
                        </a:lnSpc>
                        <a:spcBef>
                          <a:spcPts val="600"/>
                        </a:spcBef>
                        <a:spcAft>
                          <a:spcPts val="0"/>
                        </a:spcAft>
                      </a:pPr>
                      <a:r>
                        <a:rPr lang="en-US" sz="1800">
                          <a:effectLst/>
                          <a:latin typeface="Arial" panose="020B0604020202020204" pitchFamily="34" charset="0"/>
                          <a:cs typeface="Arial" panose="020B0604020202020204" pitchFamily="34" charset="0"/>
                        </a:rPr>
                        <a:t>Trẻ dưới 1 tuổi có nguy cơ mắc tiêu chảy kéo dài cao hơn trẻ lớn.</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 xmlns:a16="http://schemas.microsoft.com/office/drawing/2014/main" val="10001"/>
                  </a:ext>
                </a:extLst>
              </a:tr>
              <a:tr h="613126">
                <a:tc>
                  <a:txBody>
                    <a:bodyPr/>
                    <a:lstStyle/>
                    <a:p>
                      <a:pPr algn="just">
                        <a:lnSpc>
                          <a:spcPct val="130000"/>
                        </a:lnSpc>
                        <a:spcBef>
                          <a:spcPts val="600"/>
                        </a:spcBef>
                        <a:spcAft>
                          <a:spcPts val="0"/>
                        </a:spcAft>
                      </a:pPr>
                      <a:r>
                        <a:rPr lang="en-US" sz="1800">
                          <a:effectLst/>
                          <a:latin typeface="Arial" panose="020B0604020202020204" pitchFamily="34" charset="0"/>
                          <a:cs typeface="Arial" panose="020B0604020202020204" pitchFamily="34" charset="0"/>
                        </a:rPr>
                        <a:t>Tình trạng dinh dưỡng</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gridSpan="2">
                  <a:txBody>
                    <a:bodyPr/>
                    <a:lstStyle/>
                    <a:p>
                      <a:pPr algn="just">
                        <a:lnSpc>
                          <a:spcPct val="130000"/>
                        </a:lnSpc>
                        <a:spcBef>
                          <a:spcPts val="600"/>
                        </a:spcBef>
                        <a:spcAft>
                          <a:spcPts val="0"/>
                        </a:spcAft>
                      </a:pPr>
                      <a:r>
                        <a:rPr lang="en-US" sz="1800" dirty="0">
                          <a:effectLst/>
                          <a:latin typeface="Arial" panose="020B0604020202020204" pitchFamily="34" charset="0"/>
                          <a:cs typeface="Arial" panose="020B0604020202020204" pitchFamily="34" charset="0"/>
                        </a:rPr>
                        <a:t>Trẻ bị suy dinh dưỡng dễ bị tiêu chảy hơn trẻ bình thường, nhất là trẻ suy dinh dưỡng nặng càng dễ bị tiêu chảy kéo dài.</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hMerge="1">
                  <a:txBody>
                    <a:bodyPr/>
                    <a:lstStyle/>
                    <a:p>
                      <a:endParaRPr lang="en-US"/>
                    </a:p>
                  </a:txBody>
                  <a:tcPr/>
                </a:tc>
                <a:extLst>
                  <a:ext uri="{0D108BD9-81ED-4DB2-BD59-A6C34878D82A}">
                    <a16:rowId xmlns="" xmlns:a16="http://schemas.microsoft.com/office/drawing/2014/main" val="10002"/>
                  </a:ext>
                </a:extLst>
              </a:tr>
              <a:tr h="1101088">
                <a:tc>
                  <a:txBody>
                    <a:bodyPr/>
                    <a:lstStyle/>
                    <a:p>
                      <a:pPr algn="just">
                        <a:lnSpc>
                          <a:spcPct val="130000"/>
                        </a:lnSpc>
                        <a:spcBef>
                          <a:spcPts val="600"/>
                        </a:spcBef>
                        <a:spcAft>
                          <a:spcPts val="0"/>
                        </a:spcAft>
                      </a:pPr>
                      <a:r>
                        <a:rPr lang="en-US" sz="1800">
                          <a:effectLst/>
                          <a:latin typeface="Arial" panose="020B0604020202020204" pitchFamily="34" charset="0"/>
                          <a:cs typeface="Arial" panose="020B0604020202020204" pitchFamily="34" charset="0"/>
                        </a:rPr>
                        <a:t>Thói quen nuôi dưỡng</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tc>
                <a:tc gridSpan="2">
                  <a:txBody>
                    <a:bodyPr/>
                    <a:lstStyle/>
                    <a:p>
                      <a:pPr algn="just">
                        <a:lnSpc>
                          <a:spcPct val="130000"/>
                        </a:lnSpc>
                        <a:spcBef>
                          <a:spcPts val="600"/>
                        </a:spcBef>
                        <a:spcAft>
                          <a:spcPts val="0"/>
                        </a:spcAft>
                      </a:pPr>
                      <a:r>
                        <a:rPr lang="en-US" sz="1800" dirty="0">
                          <a:effectLst/>
                          <a:latin typeface="Arial" panose="020B0604020202020204" pitchFamily="34" charset="0"/>
                          <a:cs typeface="Arial" panose="020B0604020202020204" pitchFamily="34" charset="0"/>
                        </a:rPr>
                        <a:t>− Trẻ bú chai. </a:t>
                      </a:r>
                    </a:p>
                    <a:p>
                      <a:pPr algn="just">
                        <a:lnSpc>
                          <a:spcPct val="130000"/>
                        </a:lnSpc>
                        <a:spcBef>
                          <a:spcPts val="600"/>
                        </a:spcBef>
                        <a:spcAft>
                          <a:spcPts val="0"/>
                        </a:spcAft>
                      </a:pPr>
                      <a:r>
                        <a:rPr lang="en-US" sz="1800" dirty="0">
                          <a:effectLst/>
                          <a:latin typeface="Arial" panose="020B0604020202020204" pitchFamily="34" charset="0"/>
                          <a:cs typeface="Arial" panose="020B0604020202020204" pitchFamily="34" charset="0"/>
                        </a:rPr>
                        <a:t>− Không rửa tay sạch. </a:t>
                      </a:r>
                    </a:p>
                    <a:p>
                      <a:pPr algn="just">
                        <a:lnSpc>
                          <a:spcPct val="130000"/>
                        </a:lnSpc>
                        <a:spcBef>
                          <a:spcPts val="600"/>
                        </a:spcBef>
                        <a:spcAft>
                          <a:spcPts val="0"/>
                        </a:spcAft>
                      </a:pPr>
                      <a:r>
                        <a:rPr lang="en-US" sz="1800" dirty="0">
                          <a:effectLst/>
                          <a:latin typeface="Arial" panose="020B0604020202020204" pitchFamily="34" charset="0"/>
                          <a:cs typeface="Arial" panose="020B0604020202020204" pitchFamily="34" charset="0"/>
                        </a:rPr>
                        <a:t>− Vệ sinh ăn uống kém.</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tc>
                <a:tc hMerge="1">
                  <a:txBody>
                    <a:bodyPr/>
                    <a:lstStyle/>
                    <a:p>
                      <a:endParaRPr lang="en-US"/>
                    </a:p>
                  </a:txBody>
                  <a:tcPr/>
                </a:tc>
                <a:extLst>
                  <a:ext uri="{0D108BD9-81ED-4DB2-BD59-A6C34878D82A}">
                    <a16:rowId xmlns="" xmlns:a16="http://schemas.microsoft.com/office/drawing/2014/main" val="10003"/>
                  </a:ext>
                </a:extLst>
              </a:tr>
              <a:tr h="1010389">
                <a:tc>
                  <a:txBody>
                    <a:bodyPr/>
                    <a:lstStyle/>
                    <a:p>
                      <a:pPr algn="just">
                        <a:lnSpc>
                          <a:spcPct val="130000"/>
                        </a:lnSpc>
                        <a:spcBef>
                          <a:spcPts val="600"/>
                        </a:spcBef>
                        <a:spcAft>
                          <a:spcPts val="0"/>
                        </a:spcAft>
                      </a:pPr>
                      <a:r>
                        <a:rPr lang="en-US" sz="1800">
                          <a:effectLst/>
                          <a:latin typeface="Arial" panose="020B0604020202020204" pitchFamily="34" charset="0"/>
                          <a:cs typeface="Arial" panose="020B0604020202020204" pitchFamily="34" charset="0"/>
                        </a:rPr>
                        <a:t>Một số yếu tố khác</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a:lnSpc>
                          <a:spcPct val="130000"/>
                        </a:lnSpc>
                        <a:spcBef>
                          <a:spcPts val="600"/>
                        </a:spcBef>
                        <a:spcAft>
                          <a:spcPts val="0"/>
                        </a:spcAft>
                      </a:pPr>
                      <a:r>
                        <a:rPr lang="en-US" sz="1800">
                          <a:effectLst/>
                          <a:latin typeface="Arial" panose="020B0604020202020204" pitchFamily="34" charset="0"/>
                          <a:cs typeface="Arial" panose="020B0604020202020204" pitchFamily="34" charset="0"/>
                        </a:rPr>
                        <a:t>Vệ sinh cá nhân không tốt, không rửa tay sạch cho trẻ sau khi đi vệ sinh và trước khi ăn.</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a:lnSpc>
                          <a:spcPct val="130000"/>
                        </a:lnSpc>
                        <a:spcBef>
                          <a:spcPts val="600"/>
                        </a:spcBef>
                        <a:spcAft>
                          <a:spcPts val="0"/>
                        </a:spcAft>
                      </a:pPr>
                      <a:r>
                        <a:rPr lang="en-US" sz="1800" dirty="0">
                          <a:effectLst/>
                          <a:latin typeface="Arial" panose="020B0604020202020204" pitchFamily="34" charset="0"/>
                          <a:cs typeface="Arial" panose="020B0604020202020204" pitchFamily="34" charset="0"/>
                        </a:rPr>
                        <a:t>− </a:t>
                      </a:r>
                      <a:r>
                        <a:rPr lang="en-US" sz="1800" dirty="0" err="1">
                          <a:effectLst/>
                          <a:latin typeface="Arial" panose="020B0604020202020204" pitchFamily="34" charset="0"/>
                          <a:cs typeface="Arial" panose="020B0604020202020204" pitchFamily="34" charset="0"/>
                        </a:rPr>
                        <a:t>Trẻ</a:t>
                      </a:r>
                      <a:r>
                        <a:rPr lang="en-US" sz="1800" dirty="0">
                          <a:effectLst/>
                          <a:latin typeface="Arial" panose="020B0604020202020204" pitchFamily="34" charset="0"/>
                          <a:cs typeface="Arial" panose="020B0604020202020204" pitchFamily="34" charset="0"/>
                        </a:rPr>
                        <a:t> </a:t>
                      </a:r>
                      <a:r>
                        <a:rPr lang="en-US" sz="1800" dirty="0" err="1">
                          <a:effectLst/>
                          <a:latin typeface="Arial" panose="020B0604020202020204" pitchFamily="34" charset="0"/>
                          <a:cs typeface="Arial" panose="020B0604020202020204" pitchFamily="34" charset="0"/>
                        </a:rPr>
                        <a:t>thường</a:t>
                      </a:r>
                      <a:r>
                        <a:rPr lang="en-US" sz="1800" dirty="0">
                          <a:effectLst/>
                          <a:latin typeface="Arial" panose="020B0604020202020204" pitchFamily="34" charset="0"/>
                          <a:cs typeface="Arial" panose="020B0604020202020204" pitchFamily="34" charset="0"/>
                        </a:rPr>
                        <a:t> </a:t>
                      </a:r>
                      <a:r>
                        <a:rPr lang="en-US" sz="1800" dirty="0" err="1">
                          <a:effectLst/>
                          <a:latin typeface="Arial" panose="020B0604020202020204" pitchFamily="34" charset="0"/>
                          <a:cs typeface="Arial" panose="020B0604020202020204" pitchFamily="34" charset="0"/>
                        </a:rPr>
                        <a:t>xuyên</a:t>
                      </a:r>
                      <a:r>
                        <a:rPr lang="en-US" sz="1800" dirty="0">
                          <a:effectLst/>
                          <a:latin typeface="Arial" panose="020B0604020202020204" pitchFamily="34" charset="0"/>
                          <a:cs typeface="Arial" panose="020B0604020202020204" pitchFamily="34" charset="0"/>
                        </a:rPr>
                        <a:t> </a:t>
                      </a:r>
                      <a:r>
                        <a:rPr lang="en-US" sz="1800" dirty="0" err="1">
                          <a:effectLst/>
                          <a:latin typeface="Arial" panose="020B0604020202020204" pitchFamily="34" charset="0"/>
                          <a:cs typeface="Arial" panose="020B0604020202020204" pitchFamily="34" charset="0"/>
                        </a:rPr>
                        <a:t>mắc</a:t>
                      </a:r>
                      <a:r>
                        <a:rPr lang="en-US" sz="1800" dirty="0">
                          <a:effectLst/>
                          <a:latin typeface="Arial" panose="020B0604020202020204" pitchFamily="34" charset="0"/>
                          <a:cs typeface="Arial" panose="020B0604020202020204" pitchFamily="34" charset="0"/>
                        </a:rPr>
                        <a:t> </a:t>
                      </a:r>
                      <a:r>
                        <a:rPr lang="en-US" sz="1800" dirty="0" err="1">
                          <a:effectLst/>
                          <a:latin typeface="Arial" panose="020B0604020202020204" pitchFamily="34" charset="0"/>
                          <a:cs typeface="Arial" panose="020B0604020202020204" pitchFamily="34" charset="0"/>
                        </a:rPr>
                        <a:t>tiêu</a:t>
                      </a:r>
                      <a:r>
                        <a:rPr lang="en-US" sz="1800" dirty="0">
                          <a:effectLst/>
                          <a:latin typeface="Arial" panose="020B0604020202020204" pitchFamily="34" charset="0"/>
                          <a:cs typeface="Arial" panose="020B0604020202020204" pitchFamily="34" charset="0"/>
                        </a:rPr>
                        <a:t> </a:t>
                      </a:r>
                      <a:r>
                        <a:rPr lang="en-US" sz="1800" dirty="0" err="1">
                          <a:effectLst/>
                          <a:latin typeface="Arial" panose="020B0604020202020204" pitchFamily="34" charset="0"/>
                          <a:cs typeface="Arial" panose="020B0604020202020204" pitchFamily="34" charset="0"/>
                        </a:rPr>
                        <a:t>chảy</a:t>
                      </a:r>
                      <a:r>
                        <a:rPr lang="en-US" sz="1800" dirty="0">
                          <a:effectLst/>
                          <a:latin typeface="Arial" panose="020B0604020202020204" pitchFamily="34" charset="0"/>
                          <a:cs typeface="Arial" panose="020B0604020202020204" pitchFamily="34" charset="0"/>
                        </a:rPr>
                        <a:t> </a:t>
                      </a:r>
                      <a:r>
                        <a:rPr lang="en-US" sz="1800" dirty="0" err="1">
                          <a:effectLst/>
                          <a:latin typeface="Arial" panose="020B0604020202020204" pitchFamily="34" charset="0"/>
                          <a:cs typeface="Arial" panose="020B0604020202020204" pitchFamily="34" charset="0"/>
                        </a:rPr>
                        <a:t>cấp</a:t>
                      </a:r>
                      <a:r>
                        <a:rPr lang="en-US" sz="1800" dirty="0">
                          <a:effectLst/>
                          <a:latin typeface="Arial" panose="020B0604020202020204" pitchFamily="34" charset="0"/>
                          <a:cs typeface="Arial" panose="020B0604020202020204" pitchFamily="34" charset="0"/>
                        </a:rPr>
                        <a:t>. </a:t>
                      </a:r>
                    </a:p>
                    <a:p>
                      <a:pPr algn="just">
                        <a:lnSpc>
                          <a:spcPct val="130000"/>
                        </a:lnSpc>
                        <a:spcBef>
                          <a:spcPts val="600"/>
                        </a:spcBef>
                        <a:spcAft>
                          <a:spcPts val="0"/>
                        </a:spcAft>
                      </a:pPr>
                      <a:r>
                        <a:rPr lang="en-US" sz="1800" dirty="0">
                          <a:effectLst/>
                          <a:latin typeface="Arial" panose="020B0604020202020204" pitchFamily="34" charset="0"/>
                          <a:cs typeface="Arial" panose="020B0604020202020204" pitchFamily="34" charset="0"/>
                        </a:rPr>
                        <a:t>− </a:t>
                      </a:r>
                      <a:r>
                        <a:rPr lang="en-US" sz="1800" dirty="0" err="1">
                          <a:effectLst/>
                          <a:latin typeface="Arial" panose="020B0604020202020204" pitchFamily="34" charset="0"/>
                          <a:cs typeface="Arial" panose="020B0604020202020204" pitchFamily="34" charset="0"/>
                        </a:rPr>
                        <a:t>Sử</a:t>
                      </a:r>
                      <a:r>
                        <a:rPr lang="en-US" sz="1800" dirty="0">
                          <a:effectLst/>
                          <a:latin typeface="Arial" panose="020B0604020202020204" pitchFamily="34" charset="0"/>
                          <a:cs typeface="Arial" panose="020B0604020202020204" pitchFamily="34" charset="0"/>
                        </a:rPr>
                        <a:t> </a:t>
                      </a:r>
                      <a:r>
                        <a:rPr lang="en-US" sz="1800" dirty="0" err="1">
                          <a:effectLst/>
                          <a:latin typeface="Arial" panose="020B0604020202020204" pitchFamily="34" charset="0"/>
                          <a:cs typeface="Arial" panose="020B0604020202020204" pitchFamily="34" charset="0"/>
                        </a:rPr>
                        <a:t>dụng</a:t>
                      </a:r>
                      <a:r>
                        <a:rPr lang="en-US" sz="1800" dirty="0">
                          <a:effectLst/>
                          <a:latin typeface="Arial" panose="020B0604020202020204" pitchFamily="34" charset="0"/>
                          <a:cs typeface="Arial" panose="020B0604020202020204" pitchFamily="34" charset="0"/>
                        </a:rPr>
                        <a:t> </a:t>
                      </a:r>
                      <a:r>
                        <a:rPr lang="en-US" sz="1800" dirty="0" err="1">
                          <a:effectLst/>
                          <a:latin typeface="Arial" panose="020B0604020202020204" pitchFamily="34" charset="0"/>
                          <a:cs typeface="Arial" panose="020B0604020202020204" pitchFamily="34" charset="0"/>
                        </a:rPr>
                        <a:t>kháng</a:t>
                      </a:r>
                      <a:r>
                        <a:rPr lang="en-US" sz="1800" dirty="0">
                          <a:effectLst/>
                          <a:latin typeface="Arial" panose="020B0604020202020204" pitchFamily="34" charset="0"/>
                          <a:cs typeface="Arial" panose="020B0604020202020204" pitchFamily="34" charset="0"/>
                        </a:rPr>
                        <a:t> </a:t>
                      </a:r>
                      <a:r>
                        <a:rPr lang="en-US" sz="1800" dirty="0" err="1">
                          <a:effectLst/>
                          <a:latin typeface="Arial" panose="020B0604020202020204" pitchFamily="34" charset="0"/>
                          <a:cs typeface="Arial" panose="020B0604020202020204" pitchFamily="34" charset="0"/>
                        </a:rPr>
                        <a:t>sinh</a:t>
                      </a:r>
                      <a:r>
                        <a:rPr lang="en-US" sz="1800" dirty="0">
                          <a:effectLst/>
                          <a:latin typeface="Arial" panose="020B0604020202020204" pitchFamily="34" charset="0"/>
                          <a:cs typeface="Arial" panose="020B0604020202020204" pitchFamily="34" charset="0"/>
                        </a:rPr>
                        <a:t> </a:t>
                      </a:r>
                      <a:r>
                        <a:rPr lang="en-US" sz="1800" dirty="0" err="1">
                          <a:effectLst/>
                          <a:latin typeface="Arial" panose="020B0604020202020204" pitchFamily="34" charset="0"/>
                          <a:cs typeface="Arial" panose="020B0604020202020204" pitchFamily="34" charset="0"/>
                        </a:rPr>
                        <a:t>kéo</a:t>
                      </a:r>
                      <a:r>
                        <a:rPr lang="en-US" sz="1800" dirty="0">
                          <a:effectLst/>
                          <a:latin typeface="Arial" panose="020B0604020202020204" pitchFamily="34" charset="0"/>
                          <a:cs typeface="Arial" panose="020B0604020202020204" pitchFamily="34" charset="0"/>
                        </a:rPr>
                        <a:t> </a:t>
                      </a:r>
                      <a:r>
                        <a:rPr lang="en-US" sz="1800" dirty="0" err="1">
                          <a:effectLst/>
                          <a:latin typeface="Arial" panose="020B0604020202020204" pitchFamily="34" charset="0"/>
                          <a:cs typeface="Arial" panose="020B0604020202020204" pitchFamily="34" charset="0"/>
                        </a:rPr>
                        <a:t>dài</a:t>
                      </a:r>
                      <a:r>
                        <a:rPr lang="en-US" sz="1800" dirty="0">
                          <a:effectLst/>
                          <a:latin typeface="Arial" panose="020B0604020202020204" pitchFamily="34" charset="0"/>
                          <a:cs typeface="Arial" panose="020B0604020202020204" pitchFamily="34" charset="0"/>
                        </a:rPr>
                        <a:t> </a:t>
                      </a:r>
                      <a:r>
                        <a:rPr lang="en-US" sz="1800" dirty="0" err="1">
                          <a:effectLst/>
                          <a:latin typeface="Arial" panose="020B0604020202020204" pitchFamily="34" charset="0"/>
                          <a:cs typeface="Arial" panose="020B0604020202020204" pitchFamily="34" charset="0"/>
                        </a:rPr>
                        <a:t>gây</a:t>
                      </a:r>
                      <a:r>
                        <a:rPr lang="en-US" sz="1800" dirty="0">
                          <a:effectLst/>
                          <a:latin typeface="Arial" panose="020B0604020202020204" pitchFamily="34" charset="0"/>
                          <a:cs typeface="Arial" panose="020B0604020202020204" pitchFamily="34" charset="0"/>
                        </a:rPr>
                        <a:t> </a:t>
                      </a:r>
                      <a:r>
                        <a:rPr lang="en-US" sz="1800" dirty="0" err="1">
                          <a:effectLst/>
                          <a:latin typeface="Arial" panose="020B0604020202020204" pitchFamily="34" charset="0"/>
                          <a:cs typeface="Arial" panose="020B0604020202020204" pitchFamily="34" charset="0"/>
                        </a:rPr>
                        <a:t>loạn</a:t>
                      </a:r>
                      <a:r>
                        <a:rPr lang="en-US" sz="1800" dirty="0">
                          <a:effectLst/>
                          <a:latin typeface="Arial" panose="020B0604020202020204" pitchFamily="34" charset="0"/>
                          <a:cs typeface="Arial" panose="020B0604020202020204" pitchFamily="34" charset="0"/>
                        </a:rPr>
                        <a:t> </a:t>
                      </a:r>
                      <a:r>
                        <a:rPr lang="en-US" sz="1800" dirty="0" err="1">
                          <a:effectLst/>
                          <a:latin typeface="Arial" panose="020B0604020202020204" pitchFamily="34" charset="0"/>
                          <a:cs typeface="Arial" panose="020B0604020202020204" pitchFamily="34" charset="0"/>
                        </a:rPr>
                        <a:t>khuẩn</a:t>
                      </a:r>
                      <a:r>
                        <a:rPr lang="en-US" sz="1800" dirty="0">
                          <a:effectLst/>
                          <a:latin typeface="Arial" panose="020B0604020202020204" pitchFamily="34" charset="0"/>
                          <a:cs typeface="Arial" panose="020B0604020202020204" pitchFamily="34" charset="0"/>
                        </a:rPr>
                        <a:t>.</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298495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6959" y="291966"/>
            <a:ext cx="8596668" cy="1320800"/>
          </a:xfrm>
        </p:spPr>
        <p:txBody>
          <a:bodyPr>
            <a:normAutofit fontScale="90000"/>
          </a:bodyPr>
          <a:lstStyle/>
          <a:p>
            <a:r>
              <a:rPr lang="en-US" sz="3100" b="1" i="1" dirty="0" smtClean="0"/>
              <a:t>Làm </a:t>
            </a:r>
            <a:r>
              <a:rPr lang="en-US" sz="3100" b="1" i="1" dirty="0"/>
              <a:t>thế nào để nhận ra trẻ bị mất nước do tiêu chảy?</a:t>
            </a:r>
            <a:r>
              <a:rPr lang="en-US" sz="3100" b="1" dirty="0"/>
              <a:t> </a:t>
            </a:r>
            <a:r>
              <a:rPr lang="en-US" sz="3100" dirty="0"/>
              <a:t> </a:t>
            </a:r>
            <a:r>
              <a:rPr lang="en-US" sz="2700" dirty="0"/>
              <a:t/>
            </a:r>
            <a:br>
              <a:rPr lang="en-US" sz="2700" dirty="0"/>
            </a:br>
            <a:endParaRPr lang="en-US" dirty="0"/>
          </a:p>
        </p:txBody>
      </p:sp>
      <p:sp>
        <p:nvSpPr>
          <p:cNvPr id="3" name="Content Placeholder 2"/>
          <p:cNvSpPr>
            <a:spLocks noGrp="1"/>
          </p:cNvSpPr>
          <p:nvPr>
            <p:ph idx="1"/>
          </p:nvPr>
        </p:nvSpPr>
        <p:spPr>
          <a:xfrm>
            <a:off x="840963" y="1371319"/>
            <a:ext cx="8596668" cy="3880773"/>
          </a:xfrm>
        </p:spPr>
        <p:txBody>
          <a:bodyPr>
            <a:noAutofit/>
          </a:bodyPr>
          <a:lstStyle/>
          <a:p>
            <a:pPr marL="0" indent="0">
              <a:buNone/>
            </a:pPr>
            <a:r>
              <a:rPr lang="en-US" i="1" dirty="0">
                <a:latin typeface="Arial" panose="020B0604020202020204" pitchFamily="34" charset="0"/>
                <a:cs typeface="Arial" panose="020B0604020202020204" pitchFamily="34" charset="0"/>
              </a:rPr>
              <a:t>a) </a:t>
            </a:r>
            <a:r>
              <a:rPr lang="en-US" i="1" dirty="0" err="1">
                <a:latin typeface="Arial" panose="020B0604020202020204" pitchFamily="34" charset="0"/>
                <a:cs typeface="Arial" panose="020B0604020202020204" pitchFamily="34" charset="0"/>
              </a:rPr>
              <a:t>Trẻ</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bị</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mất</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nước</a:t>
            </a: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Trẻ</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bị</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mất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nước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khi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có</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hai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trong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số</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các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dấu</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hiệu</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sau</a:t>
            </a:r>
            <a:r>
              <a:rPr lang="en-US" dirty="0">
                <a:latin typeface="Arial" panose="020B0604020202020204" pitchFamily="34" charset="0"/>
                <a:cs typeface="Arial" panose="020B0604020202020204" pitchFamily="34" charset="0"/>
              </a:rPr>
              <a:t>:</a:t>
            </a:r>
          </a:p>
          <a:p>
            <a:pPr marL="0" indent="0">
              <a:buNone/>
            </a:pP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Vật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vã</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kích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thích</a:t>
            </a:r>
            <a:r>
              <a:rPr lang="en-US" dirty="0">
                <a:latin typeface="Arial" panose="020B0604020202020204" pitchFamily="34" charset="0"/>
                <a:cs typeface="Arial" panose="020B0604020202020204" pitchFamily="34" charset="0"/>
              </a:rPr>
              <a:t>.</a:t>
            </a:r>
          </a:p>
          <a:p>
            <a:pPr marL="0" indent="0">
              <a:buNone/>
            </a:pP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Mắt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trũng</a:t>
            </a:r>
            <a:r>
              <a:rPr lang="en-US" dirty="0">
                <a:latin typeface="Arial" panose="020B0604020202020204" pitchFamily="34" charset="0"/>
                <a:cs typeface="Arial" panose="020B0604020202020204" pitchFamily="34" charset="0"/>
              </a:rPr>
              <a:t>.</a:t>
            </a:r>
          </a:p>
          <a:p>
            <a:pPr marL="0" indent="0">
              <a:buNone/>
            </a:pP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Uống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háo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hức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khát</a:t>
            </a:r>
            <a:r>
              <a:rPr lang="en-US" dirty="0">
                <a:latin typeface="Arial" panose="020B0604020202020204" pitchFamily="34" charset="0"/>
                <a:cs typeface="Arial" panose="020B0604020202020204" pitchFamily="34" charset="0"/>
              </a:rPr>
              <a:t>.</a:t>
            </a:r>
          </a:p>
          <a:p>
            <a:pPr marL="0" indent="0">
              <a:buNone/>
            </a:pP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Nếp</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véo</a:t>
            </a:r>
            <a:r>
              <a:rPr lang="en-US" dirty="0">
                <a:latin typeface="Arial" panose="020B0604020202020204" pitchFamily="34" charset="0"/>
                <a:cs typeface="Arial" panose="020B0604020202020204" pitchFamily="34" charset="0"/>
              </a:rPr>
              <a:t> da </a:t>
            </a:r>
            <a:r>
              <a:rPr lang="en-US" dirty="0" err="1">
                <a:latin typeface="Arial" panose="020B0604020202020204" pitchFamily="34" charset="0"/>
                <a:cs typeface="Arial" panose="020B0604020202020204" pitchFamily="34" charset="0"/>
              </a:rPr>
              <a:t>mất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chậm</a:t>
            </a:r>
            <a:r>
              <a:rPr lang="en-US" dirty="0">
                <a:latin typeface="Arial" panose="020B0604020202020204" pitchFamily="34" charset="0"/>
                <a:cs typeface="Arial" panose="020B0604020202020204" pitchFamily="34" charset="0"/>
              </a:rPr>
              <a:t>.</a:t>
            </a:r>
          </a:p>
          <a:p>
            <a:pPr marL="0" indent="0">
              <a:buNone/>
            </a:pP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Trẻ</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bị</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mất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nước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nặng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khi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có</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hai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trong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số</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các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dấu</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hiệu</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sau</a:t>
            </a:r>
            <a:r>
              <a:rPr lang="en-US" dirty="0">
                <a:latin typeface="Arial" panose="020B0604020202020204" pitchFamily="34" charset="0"/>
                <a:cs typeface="Arial" panose="020B0604020202020204" pitchFamily="34" charset="0"/>
              </a:rPr>
              <a:t>:</a:t>
            </a:r>
          </a:p>
          <a:p>
            <a:pPr marL="0" indent="0">
              <a:buNone/>
            </a:pPr>
            <a:r>
              <a:rPr lang="en-US" dirty="0">
                <a:latin typeface="Arial" panose="020B0604020202020204" pitchFamily="34" charset="0"/>
                <a:cs typeface="Arial" panose="020B0604020202020204" pitchFamily="34" charset="0"/>
              </a:rPr>
              <a:t>+ Li </a:t>
            </a:r>
            <a:r>
              <a:rPr lang="en-US" dirty="0" err="1">
                <a:latin typeface="Arial" panose="020B0604020202020204" pitchFamily="34" charset="0"/>
                <a:cs typeface="Arial" panose="020B0604020202020204" pitchFamily="34" charset="0"/>
              </a:rPr>
              <a:t>bì</a:t>
            </a:r>
            <a:r>
              <a:rPr lang="en-US" dirty="0">
                <a:latin typeface="Arial" panose="020B0604020202020204" pitchFamily="34" charset="0"/>
                <a:cs typeface="Arial" panose="020B0604020202020204" pitchFamily="34" charset="0"/>
              </a:rPr>
              <a:t> hay </a:t>
            </a:r>
            <a:r>
              <a:rPr lang="en-US" dirty="0" err="1">
                <a:latin typeface="Arial" panose="020B0604020202020204" pitchFamily="34" charset="0"/>
                <a:cs typeface="Arial" panose="020B0604020202020204" pitchFamily="34" charset="0"/>
              </a:rPr>
              <a:t>khó</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đánh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thức</a:t>
            </a:r>
            <a:r>
              <a:rPr lang="en-US" dirty="0">
                <a:latin typeface="Arial" panose="020B0604020202020204" pitchFamily="34" charset="0"/>
                <a:cs typeface="Arial" panose="020B0604020202020204" pitchFamily="34" charset="0"/>
              </a:rPr>
              <a:t>.</a:t>
            </a:r>
          </a:p>
          <a:p>
            <a:pPr marL="0" indent="0">
              <a:buNone/>
            </a:pP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Mắt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trũng</a:t>
            </a:r>
            <a:r>
              <a:rPr lang="en-US" dirty="0">
                <a:latin typeface="Arial" panose="020B0604020202020204" pitchFamily="34" charset="0"/>
                <a:cs typeface="Arial" panose="020B0604020202020204" pitchFamily="34" charset="0"/>
              </a:rPr>
              <a:t>. </a:t>
            </a:r>
          </a:p>
          <a:p>
            <a:pPr marL="0" indent="0">
              <a:buNone/>
            </a:pP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Không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uống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được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hoặc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uống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kém</a:t>
            </a:r>
            <a:r>
              <a:rPr lang="en-US" dirty="0">
                <a:latin typeface="Arial" panose="020B0604020202020204" pitchFamily="34" charset="0"/>
                <a:cs typeface="Arial" panose="020B0604020202020204" pitchFamily="34" charset="0"/>
              </a:rPr>
              <a:t>.</a:t>
            </a:r>
          </a:p>
          <a:p>
            <a:pPr marL="0" indent="0">
              <a:buNone/>
            </a:pP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Nếp</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véo</a:t>
            </a:r>
            <a:r>
              <a:rPr lang="en-US" dirty="0">
                <a:latin typeface="Arial" panose="020B0604020202020204" pitchFamily="34" charset="0"/>
                <a:cs typeface="Arial" panose="020B0604020202020204" pitchFamily="34" charset="0"/>
              </a:rPr>
              <a:t> da </a:t>
            </a:r>
            <a:r>
              <a:rPr lang="en-US" dirty="0" err="1">
                <a:latin typeface="Arial" panose="020B0604020202020204" pitchFamily="34" charset="0"/>
                <a:cs typeface="Arial" panose="020B0604020202020204" pitchFamily="34" charset="0"/>
              </a:rPr>
              <a:t>mất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rất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chậm</a:t>
            </a:r>
            <a:r>
              <a:rPr lang="en-US" dirty="0">
                <a:latin typeface="Arial" panose="020B0604020202020204" pitchFamily="34" charset="0"/>
                <a:cs typeface="Arial" panose="020B0604020202020204" pitchFamily="34" charset="0"/>
              </a:rPr>
              <a:t>.</a:t>
            </a:r>
          </a:p>
          <a:p>
            <a:pPr marL="0" indent="0">
              <a:buNone/>
            </a:pPr>
            <a:r>
              <a:rPr lang="en-US" dirty="0" err="1">
                <a:latin typeface="Arial" panose="020B0604020202020204" pitchFamily="34" charset="0"/>
                <a:cs typeface="Arial" panose="020B0604020202020204" pitchFamily="34" charset="0"/>
              </a:rPr>
              <a:t>Khi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trẻ</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bị</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mất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nước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nặng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cần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đưa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ngay</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trẻ</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đến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cơ</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sở</a:t>
            </a:r>
            <a:r>
              <a:rPr lang="en-US" dirty="0">
                <a:latin typeface="Arial" panose="020B0604020202020204" pitchFamily="34" charset="0"/>
                <a:cs typeface="Arial" panose="020B0604020202020204" pitchFamily="34" charset="0"/>
              </a:rPr>
              <a:t> y </a:t>
            </a:r>
            <a:r>
              <a:rPr lang="en-US" dirty="0" err="1">
                <a:latin typeface="Arial" panose="020B0604020202020204" pitchFamily="34" charset="0"/>
                <a:cs typeface="Arial" panose="020B0604020202020204" pitchFamily="34" charset="0"/>
              </a:rPr>
              <a:t>tế</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để</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khám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và</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điều</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trị</a:t>
            </a:r>
            <a:r>
              <a:rPr lang="en-US" dirty="0">
                <a:latin typeface="Arial" panose="020B0604020202020204" pitchFamily="34" charset="0"/>
                <a:cs typeface="Arial" panose="020B0604020202020204" pitchFamily="34" charset="0"/>
              </a:rPr>
              <a:t>.</a:t>
            </a: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53010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Làm </a:t>
            </a:r>
            <a:r>
              <a:rPr lang="en-US" b="1" i="1" dirty="0"/>
              <a:t>thế nào để nhận ra trẻ bị mất nước do tiêu chảy?</a:t>
            </a:r>
            <a:endParaRPr lang="en-US" dirty="0"/>
          </a:p>
        </p:txBody>
      </p:sp>
      <p:sp>
        <p:nvSpPr>
          <p:cNvPr id="3" name="Content Placeholder 2"/>
          <p:cNvSpPr>
            <a:spLocks noGrp="1"/>
          </p:cNvSpPr>
          <p:nvPr>
            <p:ph idx="1"/>
          </p:nvPr>
        </p:nvSpPr>
        <p:spPr/>
        <p:txBody>
          <a:bodyPr>
            <a:normAutofit/>
          </a:bodyPr>
          <a:lstStyle/>
          <a:p>
            <a:pPr marL="0" indent="0">
              <a:buNone/>
            </a:pPr>
            <a:r>
              <a:rPr lang="en-US" sz="2400" i="1" dirty="0"/>
              <a:t>b) </a:t>
            </a:r>
            <a:r>
              <a:rPr lang="en-US" sz="2400" i="1" dirty="0" err="1"/>
              <a:t>Trẻ</a:t>
            </a:r>
            <a:r>
              <a:rPr lang="en-US" sz="2400" i="1" dirty="0"/>
              <a:t> </a:t>
            </a:r>
            <a:r>
              <a:rPr lang="en-US" sz="2400" i="1" dirty="0" err="1"/>
              <a:t>chưa</a:t>
            </a:r>
            <a:r>
              <a:rPr lang="en-US" sz="2400" i="1" dirty="0"/>
              <a:t> </a:t>
            </a:r>
            <a:r>
              <a:rPr lang="en-US" sz="2400" i="1" dirty="0" err="1"/>
              <a:t>bị</a:t>
            </a:r>
            <a:r>
              <a:rPr lang="en-US" sz="2400" i="1" dirty="0"/>
              <a:t> </a:t>
            </a:r>
            <a:r>
              <a:rPr lang="en-US" sz="2400" i="1" dirty="0" err="1"/>
              <a:t>mất</a:t>
            </a:r>
            <a:r>
              <a:rPr lang="en-US" sz="2400" i="1" dirty="0"/>
              <a:t> </a:t>
            </a:r>
            <a:r>
              <a:rPr lang="en-US" sz="2400" i="1" dirty="0" err="1"/>
              <a:t>nước</a:t>
            </a:r>
            <a:endParaRPr lang="en-US" sz="2400" dirty="0"/>
          </a:p>
          <a:p>
            <a:pPr marL="0" indent="0">
              <a:buNone/>
            </a:pPr>
            <a:r>
              <a:rPr lang="en-US" sz="2400" dirty="0"/>
              <a:t>− </a:t>
            </a:r>
            <a:r>
              <a:rPr lang="en-US" sz="2400" dirty="0" err="1"/>
              <a:t>Trẻ</a:t>
            </a:r>
            <a:r>
              <a:rPr lang="en-US" sz="2400" dirty="0"/>
              <a:t> </a:t>
            </a:r>
            <a:r>
              <a:rPr lang="en-US" sz="2400" dirty="0" err="1"/>
              <a:t>tỉnh</a:t>
            </a:r>
            <a:r>
              <a:rPr lang="en-US" sz="2400" dirty="0"/>
              <a:t> </a:t>
            </a:r>
            <a:r>
              <a:rPr lang="en-US" sz="2400" dirty="0" err="1"/>
              <a:t>táo</a:t>
            </a:r>
            <a:r>
              <a:rPr lang="en-US" sz="2400" dirty="0"/>
              <a:t>.</a:t>
            </a:r>
          </a:p>
          <a:p>
            <a:pPr marL="0" indent="0">
              <a:buNone/>
            </a:pPr>
            <a:r>
              <a:rPr lang="en-US" sz="2400" dirty="0"/>
              <a:t>− </a:t>
            </a:r>
            <a:r>
              <a:rPr lang="en-US" sz="2400" dirty="0" err="1"/>
              <a:t>Mắt</a:t>
            </a:r>
            <a:r>
              <a:rPr lang="en-US" sz="2400" dirty="0"/>
              <a:t> </a:t>
            </a:r>
            <a:r>
              <a:rPr lang="en-US" sz="2400" dirty="0" err="1"/>
              <a:t>không</a:t>
            </a:r>
            <a:r>
              <a:rPr lang="en-US" sz="2400" dirty="0"/>
              <a:t> </a:t>
            </a:r>
            <a:r>
              <a:rPr lang="en-US" sz="2400" dirty="0" err="1"/>
              <a:t>trũng</a:t>
            </a:r>
            <a:r>
              <a:rPr lang="en-US" sz="2400" dirty="0"/>
              <a:t>.</a:t>
            </a:r>
          </a:p>
          <a:p>
            <a:pPr marL="0" indent="0">
              <a:buNone/>
            </a:pPr>
            <a:r>
              <a:rPr lang="en-US" sz="2400" dirty="0"/>
              <a:t>− </a:t>
            </a:r>
            <a:r>
              <a:rPr lang="en-US" sz="2400" dirty="0" err="1"/>
              <a:t>Khóc</a:t>
            </a:r>
            <a:r>
              <a:rPr lang="en-US" sz="2400" dirty="0"/>
              <a:t> </a:t>
            </a:r>
            <a:r>
              <a:rPr lang="en-US" sz="2400" dirty="0" err="1"/>
              <a:t>vẫn</a:t>
            </a:r>
            <a:r>
              <a:rPr lang="en-US" sz="2400" dirty="0"/>
              <a:t> </a:t>
            </a:r>
            <a:r>
              <a:rPr lang="en-US" sz="2400" dirty="0" err="1"/>
              <a:t>có</a:t>
            </a:r>
            <a:r>
              <a:rPr lang="en-US" sz="2400" dirty="0"/>
              <a:t> </a:t>
            </a:r>
            <a:r>
              <a:rPr lang="en-US" sz="2400" dirty="0" err="1"/>
              <a:t>nước</a:t>
            </a:r>
            <a:r>
              <a:rPr lang="en-US" sz="2400" dirty="0"/>
              <a:t> </a:t>
            </a:r>
            <a:r>
              <a:rPr lang="en-US" sz="2400" dirty="0" err="1"/>
              <a:t>mắt</a:t>
            </a:r>
            <a:r>
              <a:rPr lang="en-US" sz="2400" dirty="0"/>
              <a:t>.</a:t>
            </a:r>
          </a:p>
          <a:p>
            <a:pPr marL="0" indent="0">
              <a:buNone/>
            </a:pPr>
            <a:r>
              <a:rPr lang="en-US" sz="2400" dirty="0"/>
              <a:t>− </a:t>
            </a:r>
            <a:r>
              <a:rPr lang="en-US" sz="2400" dirty="0" err="1"/>
              <a:t>Miệng</a:t>
            </a:r>
            <a:r>
              <a:rPr lang="en-US" sz="2400" dirty="0"/>
              <a:t> </a:t>
            </a:r>
            <a:r>
              <a:rPr lang="en-US" sz="2400" dirty="0" err="1"/>
              <a:t>lưỡi</a:t>
            </a:r>
            <a:r>
              <a:rPr lang="en-US" sz="2400" dirty="0"/>
              <a:t> </a:t>
            </a:r>
            <a:r>
              <a:rPr lang="en-US" sz="2400" dirty="0" err="1"/>
              <a:t>ướt</a:t>
            </a:r>
            <a:r>
              <a:rPr lang="en-US" sz="2400" dirty="0"/>
              <a:t>.</a:t>
            </a:r>
          </a:p>
          <a:p>
            <a:pPr marL="0" indent="0">
              <a:buNone/>
            </a:pPr>
            <a:r>
              <a:rPr lang="en-US" sz="2400" dirty="0"/>
              <a:t>− </a:t>
            </a:r>
            <a:r>
              <a:rPr lang="en-US" sz="2400" dirty="0" err="1"/>
              <a:t>Trẻ</a:t>
            </a:r>
            <a:r>
              <a:rPr lang="en-US" sz="2400" dirty="0"/>
              <a:t> </a:t>
            </a:r>
            <a:r>
              <a:rPr lang="en-US" sz="2400" dirty="0" err="1"/>
              <a:t>không</a:t>
            </a:r>
            <a:r>
              <a:rPr lang="en-US" sz="2400" dirty="0"/>
              <a:t> </a:t>
            </a:r>
            <a:r>
              <a:rPr lang="en-US" sz="2400" dirty="0" err="1"/>
              <a:t>khát</a:t>
            </a:r>
            <a:r>
              <a:rPr lang="en-US" sz="2400" dirty="0"/>
              <a:t>, </a:t>
            </a:r>
            <a:r>
              <a:rPr lang="en-US" sz="2400" dirty="0" err="1"/>
              <a:t>uống</a:t>
            </a:r>
            <a:r>
              <a:rPr lang="en-US" sz="2400" dirty="0"/>
              <a:t> </a:t>
            </a:r>
            <a:r>
              <a:rPr lang="en-US" sz="2400" dirty="0" err="1"/>
              <a:t>bình</a:t>
            </a:r>
            <a:r>
              <a:rPr lang="en-US" sz="2400" dirty="0"/>
              <a:t> </a:t>
            </a:r>
            <a:r>
              <a:rPr lang="en-US" sz="2400" dirty="0" err="1"/>
              <a:t>thường</a:t>
            </a:r>
            <a:r>
              <a:rPr lang="en-US" sz="2400" dirty="0"/>
              <a:t>.</a:t>
            </a:r>
          </a:p>
          <a:p>
            <a:pPr marL="0" indent="0">
              <a:buNone/>
            </a:pPr>
            <a:r>
              <a:rPr lang="en-US" sz="2400" dirty="0"/>
              <a:t>− </a:t>
            </a:r>
            <a:r>
              <a:rPr lang="en-US" sz="2400" dirty="0" err="1"/>
              <a:t>Nếp</a:t>
            </a:r>
            <a:r>
              <a:rPr lang="en-US" sz="2400" dirty="0"/>
              <a:t> </a:t>
            </a:r>
            <a:r>
              <a:rPr lang="en-US" sz="2400" dirty="0" err="1"/>
              <a:t>véo</a:t>
            </a:r>
            <a:r>
              <a:rPr lang="en-US" sz="2400" dirty="0"/>
              <a:t> da </a:t>
            </a:r>
            <a:r>
              <a:rPr lang="en-US" sz="2400" dirty="0" err="1"/>
              <a:t>mất</a:t>
            </a:r>
            <a:r>
              <a:rPr lang="en-US" sz="2400" dirty="0"/>
              <a:t> </a:t>
            </a:r>
            <a:r>
              <a:rPr lang="en-US" sz="2400" dirty="0" err="1"/>
              <a:t>nhanh</a:t>
            </a:r>
            <a:r>
              <a:rPr lang="en-US" sz="2400" dirty="0"/>
              <a:t>.</a:t>
            </a:r>
          </a:p>
          <a:p>
            <a:pPr marL="0" indent="0">
              <a:buNone/>
            </a:pPr>
            <a:endParaRPr lang="en-US" sz="2400" dirty="0"/>
          </a:p>
        </p:txBody>
      </p:sp>
    </p:spTree>
    <p:extLst>
      <p:ext uri="{BB962C8B-B14F-4D97-AF65-F5344CB8AC3E}">
        <p14:creationId xmlns:p14="http://schemas.microsoft.com/office/powerpoint/2010/main" val="428376447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26</TotalTime>
  <Words>2575</Words>
  <Application>Microsoft Office PowerPoint</Application>
  <PresentationFormat>Custom</PresentationFormat>
  <Paragraphs>193</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Facet</vt:lpstr>
      <vt:lpstr>CHẾ ĐỘ DINH DƯỠNG CHO TRẺ EM VIÊM ĐƯỜNG HÔ HẤP VÀ TIÊU CHẢY</vt:lpstr>
      <vt:lpstr>I- MỤC TIÊU</vt:lpstr>
      <vt:lpstr>II NỘI DUNG CƠ BẢN:</vt:lpstr>
      <vt:lpstr>III. TỔ CHỨC HOẠT ĐỘNG</vt:lpstr>
      <vt:lpstr>1. Chăm sóc và nuôi dưỡng khi trẻ bị tiêu chảy</vt:lpstr>
      <vt:lpstr>Bảng 1. Phân biệt giữa tiêu chảy cấp và tiêu chảy kéo dài </vt:lpstr>
      <vt:lpstr>Bảng 2. Các yếu tố nguy cơ của tiêu chảy</vt:lpstr>
      <vt:lpstr>Làm thế nào để nhận ra trẻ bị mất nước do tiêu chảy?   </vt:lpstr>
      <vt:lpstr>Làm thế nào để nhận ra trẻ bị mất nước do tiêu chảy?</vt:lpstr>
      <vt:lpstr>Cách chăm sóc khi trẻ bị tiêu chảy</vt:lpstr>
      <vt:lpstr>b) Các loại dịch dùng trong điều trị tiêu chảy </vt:lpstr>
      <vt:lpstr>PowerPoint Presentation</vt:lpstr>
      <vt:lpstr>PowerPoint Presentation</vt:lpstr>
      <vt:lpstr>Cách nuôi dưỡng trẻ khi bị tiêu chảy</vt:lpstr>
      <vt:lpstr>Phòng bệnh tiêu chảy cho trẻ em</vt:lpstr>
      <vt:lpstr>2. Chăm sóc và nuôi dưỡng trẻ bị nhiễm khuẩn hô hấp </vt:lpstr>
      <vt:lpstr>Phân loại/các cấp độ và biểu hiện </vt:lpstr>
      <vt:lpstr>Phân loại/các cấp độ và biểu hiện </vt:lpstr>
      <vt:lpstr>Phân loại/các cấp độ và biểu hiện </vt:lpstr>
      <vt:lpstr>Yếu tố nguy cơ</vt:lpstr>
      <vt:lpstr>Đánh giá tình trạng ho hoặc khó thở</vt:lpstr>
      <vt:lpstr>Nguyên nhân của nhiễm khuẩn hô hấp </vt:lpstr>
      <vt:lpstr>Cách chăm sóc trẻ bị nhiễm khuẩn hô hấp </vt:lpstr>
      <vt:lpstr>Cách nuôi dưỡng trẻ bị nhiễm khuẩn hô hấp cấp tính </vt:lpstr>
      <vt:lpstr>Phòng chống viêm đường hô hấp</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Thu Le Pham</dc:creator>
  <cp:lastModifiedBy>AutoBVT</cp:lastModifiedBy>
  <cp:revision>4</cp:revision>
  <dcterms:created xsi:type="dcterms:W3CDTF">2019-06-27T06:54:09Z</dcterms:created>
  <dcterms:modified xsi:type="dcterms:W3CDTF">2020-02-04T15:53:58Z</dcterms:modified>
</cp:coreProperties>
</file>